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56" r:id="rId3"/>
    <p:sldId id="258" r:id="rId4"/>
    <p:sldId id="273" r:id="rId5"/>
    <p:sldId id="272" r:id="rId6"/>
    <p:sldId id="281" r:id="rId7"/>
    <p:sldId id="284" r:id="rId8"/>
    <p:sldId id="279" r:id="rId9"/>
    <p:sldId id="260" r:id="rId10"/>
    <p:sldId id="283" r:id="rId11"/>
    <p:sldId id="285" r:id="rId12"/>
    <p:sldId id="274" r:id="rId13"/>
    <p:sldId id="277" r:id="rId1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23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E341B-2642-984F-A403-EE5C952749E2}" type="datetimeFigureOut">
              <a:rPr kumimoji="1" lang="ja-JP" altLang="en-US" smtClean="0"/>
              <a:t>16/06/17</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10B79-412E-DA44-A6A4-CA1EBBDE5518}" type="slidenum">
              <a:rPr kumimoji="1" lang="ja-JP" altLang="en-US" smtClean="0"/>
              <a:t>‹#›</a:t>
            </a:fld>
            <a:endParaRPr kumimoji="1" lang="ja-JP" altLang="en-US"/>
          </a:p>
        </p:txBody>
      </p:sp>
    </p:spTree>
    <p:extLst>
      <p:ext uri="{BB962C8B-B14F-4D97-AF65-F5344CB8AC3E}">
        <p14:creationId xmlns:p14="http://schemas.microsoft.com/office/powerpoint/2010/main" val="304100805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altLang="ja-JP" dirty="0" smtClean="0"/>
              <a:t>(</a:t>
            </a:r>
            <a:r>
              <a:rPr kumimoji="1" lang="ja-JP" altLang="en-US" dirty="0" smtClean="0"/>
              <a:t>この発表は、学習者発表のモデルとしたいと思います。</a:t>
            </a:r>
            <a:r>
              <a:rPr kumimoji="1" lang="en-US" altLang="ja-JP" dirty="0" smtClean="0"/>
              <a:t>)</a:t>
            </a:r>
          </a:p>
          <a:p>
            <a:r>
              <a:rPr kumimoji="1" lang="ja-JP" altLang="en-US" dirty="0" smtClean="0"/>
              <a:t>こんにちは、外来語の歴史とその使われ方について２回にわたって、お話したいと思っています。</a:t>
            </a:r>
            <a:endParaRPr kumimoji="1" lang="en-US" altLang="ja-JP" dirty="0" smtClean="0"/>
          </a:p>
          <a:p>
            <a:r>
              <a:rPr kumimoji="1" lang="ja-JP" altLang="en-US" dirty="0" smtClean="0"/>
              <a:t>今日はその第一回目で、外来語の歴史的背景についてお話します。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a:t>
            </a:fld>
            <a:endParaRPr kumimoji="1" lang="ja-JP" altLang="en-US"/>
          </a:p>
        </p:txBody>
      </p:sp>
    </p:spTree>
    <p:extLst>
      <p:ext uri="{BB962C8B-B14F-4D97-AF65-F5344CB8AC3E}">
        <p14:creationId xmlns:p14="http://schemas.microsoft.com/office/powerpoint/2010/main" val="3267798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今でも使われている言葉の中にもオランダ語から入ったと言われることばがあります。ランドセル（これは、イラストにあるように小学生がしょっている鞄です）ビール、ガラスなどがそうです。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10</a:t>
            </a:fld>
            <a:endParaRPr kumimoji="1" lang="ja-JP" altLang="en-US"/>
          </a:p>
        </p:txBody>
      </p:sp>
    </p:spTree>
    <p:extLst>
      <p:ext uri="{BB962C8B-B14F-4D97-AF65-F5344CB8AC3E}">
        <p14:creationId xmlns:p14="http://schemas.microsoft.com/office/powerpoint/2010/main" val="662289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このように外国との接触をほとんどしない鎖国が続きましたが、その間に世界は大きく変わり、１８５３年に、アメリカからペリー提督が来航、幕府に開国し、外国と交易するように迫ります。このペリー提督がロードアイランド州ニューポートの出身ということから、</a:t>
            </a:r>
            <a:endParaRPr kumimoji="1" lang="en-US" altLang="ja-JP" dirty="0" smtClean="0"/>
          </a:p>
          <a:p>
            <a:r>
              <a:rPr kumimoji="1" lang="ja-JP" altLang="en-US" dirty="0" smtClean="0"/>
              <a:t>ニューポートでは、毎年夏に</a:t>
            </a:r>
            <a:r>
              <a:rPr kumimoji="1" lang="en-US" altLang="ja-JP" dirty="0" smtClean="0"/>
              <a:t>black </a:t>
            </a:r>
            <a:r>
              <a:rPr kumimoji="1" lang="en-US" altLang="ja-JP" baseline="0" dirty="0" smtClean="0"/>
              <a:t>ship festival </a:t>
            </a:r>
            <a:r>
              <a:rPr kumimoji="1" lang="ja-JP" altLang="en-US" baseline="0" dirty="0" smtClean="0"/>
              <a:t>が行われて、日本文化の紹介をしているようです。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11</a:t>
            </a:fld>
            <a:endParaRPr kumimoji="1" lang="ja-JP" altLang="en-US"/>
          </a:p>
        </p:txBody>
      </p:sp>
    </p:spTree>
    <p:extLst>
      <p:ext uri="{BB962C8B-B14F-4D97-AF65-F5344CB8AC3E}">
        <p14:creationId xmlns:p14="http://schemas.microsoft.com/office/powerpoint/2010/main" val="1871995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１８５９年、ついに幕府は外国との交易を許可し、その後１０年足らずで明治維新を迎えます。それ以降は、様々な外来語が日本語に入って来るようになりました。</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12</a:t>
            </a:fld>
            <a:endParaRPr kumimoji="1" lang="ja-JP" altLang="en-US"/>
          </a:p>
        </p:txBody>
      </p:sp>
    </p:spTree>
    <p:extLst>
      <p:ext uri="{BB962C8B-B14F-4D97-AF65-F5344CB8AC3E}">
        <p14:creationId xmlns:p14="http://schemas.microsoft.com/office/powerpoint/2010/main" val="2641006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次回は、外来語とその原語のことばの意味の違いから考えていきたいと思います。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13</a:t>
            </a:fld>
            <a:endParaRPr kumimoji="1" lang="ja-JP" altLang="en-US"/>
          </a:p>
        </p:txBody>
      </p:sp>
    </p:spTree>
    <p:extLst>
      <p:ext uri="{BB962C8B-B14F-4D97-AF65-F5344CB8AC3E}">
        <p14:creationId xmlns:p14="http://schemas.microsoft.com/office/powerpoint/2010/main" val="624687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まずは、外来語とはどんな言葉をさすのか、そして、いつごろ、どんな言語から入ったのかについてお話しようと思います。第二回目の講義では、元となる原語での意味と日本語に入った外来語の意味の違いを観察したり、外来語に関する問題点について考えたりしたいと思います。そして、最後に明治時代に作られた漢語についても少しふれたいと思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2</a:t>
            </a:fld>
            <a:endParaRPr kumimoji="1" lang="ja-JP" altLang="en-US"/>
          </a:p>
        </p:txBody>
      </p:sp>
    </p:spTree>
    <p:extLst>
      <p:ext uri="{BB962C8B-B14F-4D97-AF65-F5344CB8AC3E}">
        <p14:creationId xmlns:p14="http://schemas.microsoft.com/office/powerpoint/2010/main" val="2976542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まず、確認ですが、</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3</a:t>
            </a:fld>
            <a:endParaRPr kumimoji="1" lang="ja-JP" altLang="en-US"/>
          </a:p>
        </p:txBody>
      </p:sp>
    </p:spTree>
    <p:extLst>
      <p:ext uri="{BB962C8B-B14F-4D97-AF65-F5344CB8AC3E}">
        <p14:creationId xmlns:p14="http://schemas.microsoft.com/office/powerpoint/2010/main" val="301073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いつごろから、ヨーロッパの言葉が日本語に入ってきたのでしょうか。外来語の歴史には三つのステージがあると言われています。第一ステージが１５４３年から１６３９年まで。第二ステージが１６３９年から１８５９年まで、そして、第三ステージが１８５９年からとなっています。これらの年代に日本という国にとって、どのような変化があったのか、歴史の授業等で勉強したことがある人もいるかと思いますが、一つずつ見て行きましょう。</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4</a:t>
            </a:fld>
            <a:endParaRPr kumimoji="1" lang="ja-JP" altLang="en-US"/>
          </a:p>
        </p:txBody>
      </p:sp>
    </p:spTree>
    <p:extLst>
      <p:ext uri="{BB962C8B-B14F-4D97-AF65-F5344CB8AC3E}">
        <p14:creationId xmlns:p14="http://schemas.microsoft.com/office/powerpoint/2010/main" val="175475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１５４３年。この年に何があったのでしょうか。１５４３年に九州の南にある「種子島」という島にポルトガル人を乗せた中国船が嵐によって流れ着いたとが日本語がヨーロッパの言語と接触するきっかけとなりました。種子島というのは、この島です。このとき、ヨーロッパから日本に「鉄砲」が入って来て、それまでは侍が刀や槍で行っていた戦いの方法が大きく変わることになります。</a:t>
            </a:r>
            <a:endParaRPr kumimoji="1" lang="en-US" altLang="ja-JP" dirty="0" smtClean="0"/>
          </a:p>
          <a:p>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5</a:t>
            </a:fld>
            <a:endParaRPr kumimoji="1" lang="ja-JP" altLang="en-US"/>
          </a:p>
        </p:txBody>
      </p:sp>
    </p:spTree>
    <p:extLst>
      <p:ext uri="{BB962C8B-B14F-4D97-AF65-F5344CB8AC3E}">
        <p14:creationId xmlns:p14="http://schemas.microsoft.com/office/powerpoint/2010/main" val="2610935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その後、ポルトガルやスペインからキリスト教布教のため、宣教師たちが次々と日本にもやってきました。そして、キリスト教関係のことばが日本語に入ります。例えば、キリシタンやバテレンと言ったことばです。しかし、このような言葉は現在は使われることはありませんが、この時期、ポルトガル語やスペイン語から入って来て、今でも使われている言葉もあり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6</a:t>
            </a:fld>
            <a:endParaRPr kumimoji="1" lang="ja-JP" altLang="en-US"/>
          </a:p>
        </p:txBody>
      </p:sp>
    </p:spTree>
    <p:extLst>
      <p:ext uri="{BB962C8B-B14F-4D97-AF65-F5344CB8AC3E}">
        <p14:creationId xmlns:p14="http://schemas.microsoft.com/office/powerpoint/2010/main" val="4012155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たとえば、イギリス、パン、雨の日に着るカッパ、洋服についているボタンなどは、ポルトガル語から入ったと言われています。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7</a:t>
            </a:fld>
            <a:endParaRPr kumimoji="1" lang="ja-JP" altLang="en-US"/>
          </a:p>
        </p:txBody>
      </p:sp>
    </p:spTree>
    <p:extLst>
      <p:ext uri="{BB962C8B-B14F-4D97-AF65-F5344CB8AC3E}">
        <p14:creationId xmlns:p14="http://schemas.microsoft.com/office/powerpoint/2010/main" val="2424322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江戸時代に入り、ヨーロッパの強い国々に恐怖感を抱いた幕府は、キリスト教を禁止し、それまで交易があった、ポルトガルやスペインとの関係を絶ちます。ヨーロッパの国のなかで、キリスト教の布教をしなかったオランダだけが引き続いて交易を許されました。</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8</a:t>
            </a:fld>
            <a:endParaRPr kumimoji="1" lang="ja-JP" altLang="en-US"/>
          </a:p>
        </p:txBody>
      </p:sp>
    </p:spTree>
    <p:extLst>
      <p:ext uri="{BB962C8B-B14F-4D97-AF65-F5344CB8AC3E}">
        <p14:creationId xmlns:p14="http://schemas.microsoft.com/office/powerpoint/2010/main" val="2030550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それから２００年以上の間、日本は鎖国となり、外国との交流はオランダと中国大陸の清国のみになりました。オランダとの接触も、この絵にあるように、長崎の出島と言うとても狭い場所に限られていましたが、１７２０年に、キリスト教以外の本の輸入が許可されると、医学の本などがオランダから日本に入ってきました。</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9</a:t>
            </a:fld>
            <a:endParaRPr kumimoji="1" lang="ja-JP" altLang="en-US"/>
          </a:p>
        </p:txBody>
      </p:sp>
    </p:spTree>
    <p:extLst>
      <p:ext uri="{BB962C8B-B14F-4D97-AF65-F5344CB8AC3E}">
        <p14:creationId xmlns:p14="http://schemas.microsoft.com/office/powerpoint/2010/main" val="4046910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549646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615598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871014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53997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04856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288462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725869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246298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075549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936170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009957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060335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www.city.nishinoomote.lg.jp/histry/denrai.html" TargetMode="External"/><Relationship Id="rId4" Type="http://schemas.openxmlformats.org/officeDocument/2006/relationships/image" Target="../media/image1.gif"/><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altLang="ja-JP" sz="2400" dirty="0" smtClean="0"/>
              <a:t>『</a:t>
            </a:r>
            <a:r>
              <a:rPr lang="ja-JP" altLang="en-US" sz="2400" dirty="0" smtClean="0"/>
              <a:t>外来語と日本文化</a:t>
            </a:r>
            <a:r>
              <a:rPr lang="en-US" altLang="ja-JP" sz="2400" dirty="0" smtClean="0"/>
              <a:t>』</a:t>
            </a:r>
            <a:br>
              <a:rPr lang="en-US" altLang="ja-JP" sz="2400" dirty="0" smtClean="0"/>
            </a:br>
            <a:r>
              <a:rPr lang="ja-JP" altLang="en-US" sz="2000" dirty="0" smtClean="0"/>
              <a:t>渡辺実著</a:t>
            </a:r>
            <a:r>
              <a:rPr lang="ja-JP" altLang="en-US" dirty="0" smtClean="0"/>
              <a:t>　</a:t>
            </a:r>
            <a:r>
              <a:rPr lang="ja-JP" altLang="en-US" sz="1800" dirty="0" smtClean="0"/>
              <a:t>小学新国語六年上（１９７９）</a:t>
            </a:r>
            <a:r>
              <a:rPr lang="ja-JP" altLang="en-US" dirty="0" smtClean="0"/>
              <a:t>　</a:t>
            </a:r>
            <a:r>
              <a:rPr lang="ja-JP" altLang="en-US" sz="1800" dirty="0" smtClean="0"/>
              <a:t>光村図書出版</a:t>
            </a:r>
            <a:endParaRPr lang="en-US" altLang="ja-JP" sz="1800" dirty="0" smtClean="0"/>
          </a:p>
          <a:p>
            <a:r>
              <a:rPr lang="ja-JP" altLang="en-US" sz="2000" dirty="0" smtClean="0"/>
              <a:t>を読んで</a:t>
            </a:r>
            <a:endParaRPr kumimoji="1" lang="ja-JP" altLang="en-US" sz="2000" dirty="0"/>
          </a:p>
        </p:txBody>
      </p:sp>
      <p:sp>
        <p:nvSpPr>
          <p:cNvPr id="4" name="Title 3"/>
          <p:cNvSpPr>
            <a:spLocks noGrp="1"/>
          </p:cNvSpPr>
          <p:nvPr>
            <p:ph type="ctrTitle"/>
          </p:nvPr>
        </p:nvSpPr>
        <p:spPr>
          <a:xfrm>
            <a:off x="685800" y="1370657"/>
            <a:ext cx="7772400" cy="2049698"/>
          </a:xfrm>
        </p:spPr>
        <p:txBody>
          <a:bodyPr>
            <a:normAutofit/>
          </a:bodyPr>
          <a:lstStyle/>
          <a:p>
            <a:r>
              <a:rPr kumimoji="1" lang="ja-JP" altLang="en-US" dirty="0" smtClean="0"/>
              <a:t>外来語の歴史と使われ方１</a:t>
            </a:r>
            <a:endParaRPr kumimoji="1" lang="ja-JP" altLang="en-US" dirty="0"/>
          </a:p>
        </p:txBody>
      </p:sp>
    </p:spTree>
    <p:extLst>
      <p:ext uri="{BB962C8B-B14F-4D97-AF65-F5344CB8AC3E}">
        <p14:creationId xmlns:p14="http://schemas.microsoft.com/office/powerpoint/2010/main" val="16195263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1" lang="ja-JP" altLang="en-US" sz="3200" dirty="0" smtClean="0">
                <a:solidFill>
                  <a:srgbClr val="FF6600"/>
                </a:solidFill>
              </a:rPr>
              <a:t>オランダ語</a:t>
            </a:r>
            <a:r>
              <a:rPr kumimoji="1" lang="ja-JP" altLang="en-US" sz="2800" dirty="0" smtClean="0"/>
              <a:t>からの外来語</a:t>
            </a:r>
            <a:endParaRPr kumimoji="1" lang="ja-JP" altLang="en-US" sz="2800" dirty="0"/>
          </a:p>
        </p:txBody>
      </p:sp>
      <p:sp>
        <p:nvSpPr>
          <p:cNvPr id="4" name="Text Placeholder 3"/>
          <p:cNvSpPr>
            <a:spLocks noGrp="1"/>
          </p:cNvSpPr>
          <p:nvPr>
            <p:ph type="body" sz="half" idx="2"/>
          </p:nvPr>
        </p:nvSpPr>
        <p:spPr/>
        <p:txBody>
          <a:bodyPr>
            <a:normAutofit/>
          </a:bodyPr>
          <a:lstStyle/>
          <a:p>
            <a:endParaRPr kumimoji="1" lang="en-US" altLang="ja-JP" sz="2800" dirty="0" smtClean="0"/>
          </a:p>
          <a:p>
            <a:r>
              <a:rPr kumimoji="1" lang="ja-JP" altLang="en-US" sz="2800" dirty="0" smtClean="0"/>
              <a:t>ランドセル</a:t>
            </a:r>
            <a:endParaRPr kumimoji="1" lang="en-US" altLang="ja-JP" sz="2800" dirty="0" smtClean="0"/>
          </a:p>
          <a:p>
            <a:r>
              <a:rPr lang="en-US" altLang="ja-JP" sz="2800" dirty="0" err="1" smtClean="0"/>
              <a:t>ransel</a:t>
            </a:r>
            <a:endParaRPr kumimoji="1" lang="en-US" altLang="ja-JP" sz="2800" dirty="0"/>
          </a:p>
          <a:p>
            <a:r>
              <a:rPr lang="ja-JP" altLang="en-US" sz="2800" dirty="0" smtClean="0"/>
              <a:t>ビール</a:t>
            </a:r>
            <a:endParaRPr lang="en-US" altLang="ja-JP" sz="2800" dirty="0" smtClean="0"/>
          </a:p>
          <a:p>
            <a:r>
              <a:rPr lang="en-US" altLang="ja-JP" sz="2800" dirty="0" smtClean="0"/>
              <a:t>b</a:t>
            </a:r>
            <a:r>
              <a:rPr kumimoji="1" lang="en-US" altLang="ja-JP" sz="2800" dirty="0" smtClean="0"/>
              <a:t>ier</a:t>
            </a:r>
            <a:endParaRPr lang="en-US" altLang="ja-JP" sz="2800" dirty="0"/>
          </a:p>
          <a:p>
            <a:r>
              <a:rPr kumimoji="1" lang="ja-JP" altLang="en-US" sz="2800" dirty="0" smtClean="0"/>
              <a:t>ガラス</a:t>
            </a:r>
            <a:endParaRPr kumimoji="1" lang="en-US" altLang="ja-JP" sz="2800" dirty="0" smtClean="0"/>
          </a:p>
          <a:p>
            <a:r>
              <a:rPr lang="en-US" altLang="ja-JP" sz="2800" dirty="0" err="1" smtClean="0"/>
              <a:t>glas</a:t>
            </a:r>
            <a:endParaRPr lang="en-US" altLang="ja-JP" sz="2800" dirty="0" smtClean="0"/>
          </a:p>
          <a:p>
            <a:r>
              <a:rPr kumimoji="1" lang="ja-JP" altLang="en-US" sz="2800" dirty="0" smtClean="0"/>
              <a:t>コップ</a:t>
            </a:r>
            <a:endParaRPr kumimoji="1" lang="en-US" altLang="ja-JP" sz="2800" dirty="0" smtClean="0"/>
          </a:p>
          <a:p>
            <a:r>
              <a:rPr kumimoji="1" lang="en-US" altLang="ja-JP" sz="2800" dirty="0" smtClean="0"/>
              <a:t>kop</a:t>
            </a:r>
            <a:endParaRPr kumimoji="1" lang="ja-JP" altLang="en-US" sz="2800" dirty="0"/>
          </a:p>
        </p:txBody>
      </p:sp>
      <p:pic>
        <p:nvPicPr>
          <p:cNvPr id="7" name="Content Placeholder 6" descr="randoseru_blak_red.png"/>
          <p:cNvPicPr>
            <a:picLocks noGrp="1" noChangeAspect="1"/>
          </p:cNvPicPr>
          <p:nvPr>
            <p:ph idx="1"/>
          </p:nvPr>
        </p:nvPicPr>
        <p:blipFill>
          <a:blip r:embed="rId3">
            <a:extLst>
              <a:ext uri="{28A0092B-C50C-407E-A947-70E740481C1C}">
                <a14:useLocalDpi xmlns:a14="http://schemas.microsoft.com/office/drawing/2010/main" val="0"/>
              </a:ext>
            </a:extLst>
          </a:blip>
          <a:srcRect l="11682" r="11682"/>
          <a:stretch>
            <a:fillRect/>
          </a:stretch>
        </p:blipFill>
        <p:spPr>
          <a:xfrm>
            <a:off x="3810000" y="1270000"/>
            <a:ext cx="4813300" cy="4749800"/>
          </a:xfrm>
        </p:spPr>
      </p:pic>
    </p:spTree>
    <p:extLst>
      <p:ext uri="{BB962C8B-B14F-4D97-AF65-F5344CB8AC3E}">
        <p14:creationId xmlns:p14="http://schemas.microsoft.com/office/powerpoint/2010/main" val="152767635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t>１８５３年</a:t>
            </a:r>
            <a:r>
              <a:rPr kumimoji="1" lang="ja-JP" altLang="en-US" dirty="0" smtClean="0">
                <a:solidFill>
                  <a:srgbClr val="3366FF"/>
                </a:solidFill>
              </a:rPr>
              <a:t>アメリカ</a:t>
            </a:r>
            <a:r>
              <a:rPr kumimoji="1" lang="ja-JP" altLang="en-US" dirty="0" smtClean="0"/>
              <a:t>人ペリー提督</a:t>
            </a:r>
            <a:r>
              <a:rPr kumimoji="1" lang="en-US" altLang="ja-JP" dirty="0" smtClean="0"/>
              <a:t/>
            </a:r>
            <a:br>
              <a:rPr kumimoji="1" lang="en-US" altLang="ja-JP" dirty="0" smtClean="0"/>
            </a:br>
            <a:r>
              <a:rPr lang="ja-JP" altLang="en-US" dirty="0" smtClean="0"/>
              <a:t>黒船（くろふね）で来航</a:t>
            </a:r>
            <a:endParaRPr kumimoji="1" lang="ja-JP" altLang="en-US" dirty="0"/>
          </a:p>
        </p:txBody>
      </p:sp>
      <p:pic>
        <p:nvPicPr>
          <p:cNvPr id="4" name="Content Placeholder 3" descr="黒船.jpg"/>
          <p:cNvPicPr>
            <a:picLocks noGrp="1" noChangeAspect="1"/>
          </p:cNvPicPr>
          <p:nvPr>
            <p:ph idx="1"/>
          </p:nvPr>
        </p:nvPicPr>
        <p:blipFill>
          <a:blip r:embed="rId3">
            <a:extLst>
              <a:ext uri="{28A0092B-C50C-407E-A947-70E740481C1C}">
                <a14:useLocalDpi xmlns:a14="http://schemas.microsoft.com/office/drawing/2010/main" val="0"/>
              </a:ext>
            </a:extLst>
          </a:blip>
          <a:srcRect t="8462" b="8462"/>
          <a:stretch>
            <a:fillRect/>
          </a:stretch>
        </p:blipFill>
        <p:spPr>
          <a:xfrm>
            <a:off x="457199" y="1689099"/>
            <a:ext cx="8229601" cy="4798409"/>
          </a:xfrm>
        </p:spPr>
      </p:pic>
    </p:spTree>
    <p:extLst>
      <p:ext uri="{BB962C8B-B14F-4D97-AF65-F5344CB8AC3E}">
        <p14:creationId xmlns:p14="http://schemas.microsoft.com/office/powerpoint/2010/main" val="22410631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t>１８５９年以降</a:t>
            </a:r>
            <a:r>
              <a:rPr kumimoji="1" lang="en-US" altLang="ja-JP" dirty="0" smtClean="0"/>
              <a:t/>
            </a:r>
            <a:br>
              <a:rPr kumimoji="1" lang="en-US" altLang="ja-JP" dirty="0" smtClean="0"/>
            </a:br>
            <a:r>
              <a:rPr lang="ja-JP" altLang="en-US" dirty="0" smtClean="0"/>
              <a:t>鎖国から開国へ</a:t>
            </a:r>
            <a:endParaRPr kumimoji="1" lang="ja-JP" altLang="en-US" dirty="0"/>
          </a:p>
        </p:txBody>
      </p:sp>
      <p:sp>
        <p:nvSpPr>
          <p:cNvPr id="3" name="Content Placeholder 2"/>
          <p:cNvSpPr>
            <a:spLocks noGrp="1"/>
          </p:cNvSpPr>
          <p:nvPr>
            <p:ph idx="1"/>
          </p:nvPr>
        </p:nvSpPr>
        <p:spPr/>
        <p:txBody>
          <a:bodyPr>
            <a:normAutofit/>
          </a:bodyPr>
          <a:lstStyle/>
          <a:p>
            <a:pPr marL="0" indent="0">
              <a:buNone/>
            </a:pPr>
            <a:endParaRPr lang="en-US" altLang="ja-JP" dirty="0"/>
          </a:p>
          <a:p>
            <a:r>
              <a:rPr kumimoji="1" lang="ja-JP" altLang="en-US" dirty="0" smtClean="0"/>
              <a:t>１８５９年　幕府　外国との交易を許可</a:t>
            </a:r>
            <a:endParaRPr kumimoji="1" lang="en-US" altLang="ja-JP" dirty="0" smtClean="0"/>
          </a:p>
          <a:p>
            <a:r>
              <a:rPr lang="ja-JP" altLang="en-US" dirty="0" smtClean="0"/>
              <a:t>１８６８年　明治維新</a:t>
            </a:r>
            <a:endParaRPr lang="en-US" altLang="ja-JP" dirty="0" smtClean="0"/>
          </a:p>
          <a:p>
            <a:endParaRPr kumimoji="1" lang="en-US" altLang="ja-JP" dirty="0"/>
          </a:p>
          <a:p>
            <a:r>
              <a:rPr lang="ja-JP" altLang="en-US" dirty="0" smtClean="0"/>
              <a:t>その後、様々な外来語が日本語に入る</a:t>
            </a:r>
            <a:endParaRPr lang="en-US" altLang="ja-JP" dirty="0" smtClean="0"/>
          </a:p>
          <a:p>
            <a:pPr marL="0" indent="0">
              <a:buNone/>
            </a:pPr>
            <a:r>
              <a:rPr kumimoji="1" lang="ja-JP" altLang="ja-JP" dirty="0"/>
              <a:t>　</a:t>
            </a:r>
            <a:endParaRPr kumimoji="1" lang="ja-JP" altLang="en-US" dirty="0"/>
          </a:p>
        </p:txBody>
      </p:sp>
    </p:spTree>
    <p:extLst>
      <p:ext uri="{BB962C8B-B14F-4D97-AF65-F5344CB8AC3E}">
        <p14:creationId xmlns:p14="http://schemas.microsoft.com/office/powerpoint/2010/main" val="2183727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参考文献</a:t>
            </a:r>
            <a:endParaRPr kumimoji="1" lang="ja-JP" altLang="en-US" dirty="0"/>
          </a:p>
        </p:txBody>
      </p:sp>
      <p:sp>
        <p:nvSpPr>
          <p:cNvPr id="3" name="Content Placeholder 2"/>
          <p:cNvSpPr>
            <a:spLocks noGrp="1"/>
          </p:cNvSpPr>
          <p:nvPr>
            <p:ph idx="1"/>
          </p:nvPr>
        </p:nvSpPr>
        <p:spPr/>
        <p:txBody>
          <a:bodyPr/>
          <a:lstStyle/>
          <a:p>
            <a:r>
              <a:rPr lang="ja-JP" altLang="en-US" dirty="0" smtClean="0"/>
              <a:t>渡辺実（１９７９）</a:t>
            </a:r>
            <a:r>
              <a:rPr lang="en-US" altLang="ja-JP" dirty="0" smtClean="0"/>
              <a:t>『</a:t>
            </a:r>
            <a:r>
              <a:rPr lang="ja-JP" altLang="en-US" dirty="0"/>
              <a:t>外来語と日本文化</a:t>
            </a:r>
            <a:r>
              <a:rPr lang="en-US" altLang="ja-JP" dirty="0" smtClean="0"/>
              <a:t>』</a:t>
            </a:r>
            <a:r>
              <a:rPr lang="ja-JP" altLang="en-US" dirty="0"/>
              <a:t>　</a:t>
            </a:r>
            <a:r>
              <a:rPr lang="en-US" altLang="ja-JP" dirty="0"/>
              <a:t/>
            </a:r>
            <a:br>
              <a:rPr lang="en-US" altLang="ja-JP" dirty="0"/>
            </a:br>
            <a:r>
              <a:rPr lang="ja-JP" altLang="en-US" dirty="0" smtClean="0"/>
              <a:t>　小学</a:t>
            </a:r>
            <a:r>
              <a:rPr lang="ja-JP" altLang="en-US" dirty="0"/>
              <a:t>新国語六年</a:t>
            </a:r>
            <a:r>
              <a:rPr lang="ja-JP" altLang="en-US" dirty="0" smtClean="0"/>
              <a:t>上</a:t>
            </a:r>
            <a:r>
              <a:rPr lang="ja-JP" altLang="en-US" dirty="0"/>
              <a:t>　</a:t>
            </a:r>
            <a:r>
              <a:rPr lang="ja-JP" altLang="en-US" dirty="0" smtClean="0"/>
              <a:t>光村</a:t>
            </a:r>
            <a:r>
              <a:rPr lang="ja-JP" altLang="en-US" dirty="0"/>
              <a:t>図書</a:t>
            </a:r>
            <a:r>
              <a:rPr lang="ja-JP" altLang="en-US" dirty="0" smtClean="0"/>
              <a:t>出版</a:t>
            </a:r>
            <a:endParaRPr lang="en-US" altLang="ja-JP" dirty="0" smtClean="0"/>
          </a:p>
          <a:p>
            <a:endParaRPr lang="en-US" altLang="ja-JP" dirty="0"/>
          </a:p>
          <a:p>
            <a:r>
              <a:rPr lang="ja-JP" altLang="en-US" dirty="0" smtClean="0"/>
              <a:t>沖森卓也</a:t>
            </a:r>
            <a:r>
              <a:rPr lang="en-US" altLang="ja-JP" dirty="0" smtClean="0"/>
              <a:t>•</a:t>
            </a:r>
            <a:r>
              <a:rPr lang="ja-JP" altLang="en-US" dirty="0" smtClean="0"/>
              <a:t>木村義之</a:t>
            </a:r>
            <a:r>
              <a:rPr lang="en-US" altLang="ja-JP" dirty="0" smtClean="0"/>
              <a:t>•</a:t>
            </a:r>
            <a:r>
              <a:rPr lang="ja-JP" altLang="en-US" dirty="0" smtClean="0"/>
              <a:t>田中牧朗</a:t>
            </a:r>
            <a:r>
              <a:rPr lang="en-US" altLang="ja-JP" dirty="0" smtClean="0"/>
              <a:t>•</a:t>
            </a:r>
            <a:r>
              <a:rPr lang="ja-JP" altLang="en-US" dirty="0" smtClean="0"/>
              <a:t>陳力衛</a:t>
            </a:r>
            <a:r>
              <a:rPr lang="en-US" altLang="ja-JP" dirty="0" smtClean="0"/>
              <a:t>•</a:t>
            </a:r>
          </a:p>
          <a:p>
            <a:pPr marL="0" indent="0">
              <a:buNone/>
            </a:pPr>
            <a:r>
              <a:rPr lang="ja-JP" altLang="ja-JP" dirty="0"/>
              <a:t>　</a:t>
            </a:r>
            <a:r>
              <a:rPr lang="ja-JP" altLang="en-US" dirty="0" smtClean="0"/>
              <a:t>　　前田直子（２０１１）</a:t>
            </a:r>
            <a:r>
              <a:rPr lang="en-US" altLang="ja-JP" dirty="0" smtClean="0"/>
              <a:t>『</a:t>
            </a:r>
            <a:r>
              <a:rPr lang="ja-JP" altLang="en-US" dirty="0" smtClean="0"/>
              <a:t>図解　日本語の語彙</a:t>
            </a:r>
            <a:r>
              <a:rPr lang="en-US" altLang="ja-JP" dirty="0" smtClean="0"/>
              <a:t>』</a:t>
            </a:r>
          </a:p>
          <a:p>
            <a:pPr marL="0" indent="0">
              <a:buNone/>
            </a:pPr>
            <a:r>
              <a:rPr lang="ja-JP" altLang="ja-JP" dirty="0"/>
              <a:t>　</a:t>
            </a:r>
            <a:r>
              <a:rPr lang="ja-JP" altLang="en-US" dirty="0" smtClean="0"/>
              <a:t>　　三省堂</a:t>
            </a:r>
            <a:endParaRPr lang="en-US" altLang="ja-JP" dirty="0" smtClean="0"/>
          </a:p>
          <a:p>
            <a:endParaRPr lang="ja-JP" altLang="en-US" dirty="0"/>
          </a:p>
          <a:p>
            <a:endParaRPr kumimoji="1" lang="ja-JP" altLang="en-US" dirty="0"/>
          </a:p>
        </p:txBody>
      </p:sp>
    </p:spTree>
    <p:extLst>
      <p:ext uri="{BB962C8B-B14F-4D97-AF65-F5344CB8AC3E}">
        <p14:creationId xmlns:p14="http://schemas.microsoft.com/office/powerpoint/2010/main" val="15121420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発表の流れ</a:t>
            </a:r>
            <a:endParaRPr kumimoji="1" lang="ja-JP" altLang="en-US" dirty="0"/>
          </a:p>
        </p:txBody>
      </p:sp>
      <p:sp>
        <p:nvSpPr>
          <p:cNvPr id="4" name="Content Placeholder 3"/>
          <p:cNvSpPr>
            <a:spLocks noGrp="1"/>
          </p:cNvSpPr>
          <p:nvPr>
            <p:ph idx="1"/>
          </p:nvPr>
        </p:nvSpPr>
        <p:spPr/>
        <p:txBody>
          <a:bodyPr>
            <a:normAutofit fontScale="85000" lnSpcReduction="20000"/>
          </a:bodyPr>
          <a:lstStyle/>
          <a:p>
            <a:pPr marL="0" indent="0">
              <a:buNone/>
            </a:pPr>
            <a:r>
              <a:rPr lang="ja-JP" altLang="en-US" dirty="0" smtClean="0"/>
              <a:t>講義１</a:t>
            </a:r>
            <a:endParaRPr kumimoji="1" lang="en-US" altLang="ja-JP" dirty="0" smtClean="0"/>
          </a:p>
          <a:p>
            <a:r>
              <a:rPr kumimoji="1" lang="en-US" altLang="ja-JP" dirty="0" smtClean="0"/>
              <a:t>『</a:t>
            </a:r>
            <a:r>
              <a:rPr kumimoji="1" lang="ja-JP" altLang="en-US" dirty="0" smtClean="0"/>
              <a:t>外来語</a:t>
            </a:r>
            <a:r>
              <a:rPr kumimoji="1" lang="en-US" altLang="ja-JP" dirty="0" smtClean="0"/>
              <a:t>』</a:t>
            </a:r>
            <a:r>
              <a:rPr kumimoji="1" lang="ja-JP" altLang="en-US" dirty="0" smtClean="0"/>
              <a:t>とは何か</a:t>
            </a:r>
            <a:endParaRPr kumimoji="1" lang="en-US" altLang="ja-JP" dirty="0" smtClean="0"/>
          </a:p>
          <a:p>
            <a:r>
              <a:rPr kumimoji="1" lang="ja-JP" altLang="en-US" dirty="0" smtClean="0"/>
              <a:t>外来語は　日本語にいつごろ、どの言語から入ったのか、その歴史的背景</a:t>
            </a:r>
            <a:endParaRPr kumimoji="1" lang="en-US" altLang="ja-JP" dirty="0" smtClean="0"/>
          </a:p>
          <a:p>
            <a:pPr marL="0" indent="0">
              <a:buNone/>
            </a:pPr>
            <a:endParaRPr lang="en-US" altLang="ja-JP" dirty="0"/>
          </a:p>
          <a:p>
            <a:pPr marL="0" indent="0">
              <a:buNone/>
            </a:pPr>
            <a:r>
              <a:rPr kumimoji="1" lang="ja-JP" altLang="en-US" dirty="0" smtClean="0"/>
              <a:t>講義２</a:t>
            </a:r>
            <a:endParaRPr kumimoji="1" lang="en-US" altLang="ja-JP" dirty="0" smtClean="0"/>
          </a:p>
          <a:p>
            <a:r>
              <a:rPr lang="ja-JP" altLang="en-US" dirty="0">
                <a:solidFill>
                  <a:srgbClr val="3366FF"/>
                </a:solidFill>
              </a:rPr>
              <a:t>原語</a:t>
            </a:r>
            <a:r>
              <a:rPr lang="ja-JP" altLang="en-US" dirty="0"/>
              <a:t>の意味と日本語での意味の違い</a:t>
            </a:r>
            <a:endParaRPr lang="en-US" altLang="ja-JP" dirty="0"/>
          </a:p>
          <a:p>
            <a:r>
              <a:rPr lang="ja-JP" altLang="en-US" dirty="0"/>
              <a:t>現代の用例</a:t>
            </a:r>
            <a:endParaRPr lang="en-US" altLang="ja-JP" dirty="0"/>
          </a:p>
          <a:p>
            <a:r>
              <a:rPr lang="ja-JP" altLang="en-US" dirty="0"/>
              <a:t>外来語に関する問題点</a:t>
            </a:r>
            <a:endParaRPr lang="en-US" altLang="ja-JP" dirty="0"/>
          </a:p>
          <a:p>
            <a:r>
              <a:rPr lang="ja-JP" altLang="en-US" dirty="0"/>
              <a:t>明治時代に作られた</a:t>
            </a:r>
            <a:r>
              <a:rPr lang="ja-JP" altLang="en-US" dirty="0">
                <a:solidFill>
                  <a:srgbClr val="0000FF"/>
                </a:solidFill>
              </a:rPr>
              <a:t>新</a:t>
            </a:r>
            <a:r>
              <a:rPr lang="ja-JP" altLang="en-US" dirty="0"/>
              <a:t>漢語</a:t>
            </a:r>
            <a:endParaRPr lang="en-US" altLang="ja-JP" dirty="0"/>
          </a:p>
          <a:p>
            <a:r>
              <a:rPr lang="ja-JP" altLang="en-US" dirty="0"/>
              <a:t>まとめ</a:t>
            </a:r>
            <a:endParaRPr lang="en-US" altLang="ja-JP" dirty="0"/>
          </a:p>
          <a:p>
            <a:pPr marL="0" indent="0">
              <a:buNone/>
            </a:pP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36071297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1" lang="ja-JP" altLang="en-US" dirty="0" smtClean="0"/>
              <a:t>外来語とは</a:t>
            </a:r>
            <a:endParaRPr kumimoji="1" lang="ja-JP" altLang="en-US" dirty="0"/>
          </a:p>
        </p:txBody>
      </p:sp>
      <p:sp>
        <p:nvSpPr>
          <p:cNvPr id="3" name="Content Placeholder 2"/>
          <p:cNvSpPr>
            <a:spLocks noGrp="1"/>
          </p:cNvSpPr>
          <p:nvPr>
            <p:ph idx="1"/>
          </p:nvPr>
        </p:nvSpPr>
        <p:spPr/>
        <p:txBody>
          <a:bodyPr>
            <a:normAutofit lnSpcReduction="10000"/>
          </a:bodyPr>
          <a:lstStyle/>
          <a:p>
            <a:r>
              <a:rPr kumimoji="1" lang="en-US" altLang="ja-JP" dirty="0" smtClean="0"/>
              <a:t>『</a:t>
            </a:r>
            <a:r>
              <a:rPr kumimoji="1" lang="ja-JP" altLang="en-US" dirty="0" smtClean="0"/>
              <a:t>外来語</a:t>
            </a:r>
            <a:r>
              <a:rPr kumimoji="1" lang="en-US" altLang="ja-JP" dirty="0" smtClean="0"/>
              <a:t>』</a:t>
            </a:r>
            <a:r>
              <a:rPr kumimoji="1" lang="ja-JP" altLang="en-US" dirty="0" smtClean="0"/>
              <a:t>とは、主にヨーロッパの言語から</a:t>
            </a:r>
            <a:endParaRPr kumimoji="1" lang="en-US" altLang="ja-JP" dirty="0" smtClean="0"/>
          </a:p>
          <a:p>
            <a:pPr marL="0" indent="0">
              <a:buNone/>
            </a:pPr>
            <a:r>
              <a:rPr lang="en-US" altLang="ja-JP" dirty="0"/>
              <a:t> </a:t>
            </a:r>
            <a:r>
              <a:rPr lang="en-US" altLang="ja-JP" dirty="0" smtClean="0"/>
              <a:t>  </a:t>
            </a:r>
            <a:r>
              <a:rPr kumimoji="1" lang="ja-JP" altLang="en-US" dirty="0" smtClean="0"/>
              <a:t>日本語に入ったことばをさす。現在の日本語</a:t>
            </a:r>
            <a:endParaRPr kumimoji="1" lang="en-US" altLang="ja-JP" dirty="0" smtClean="0"/>
          </a:p>
          <a:p>
            <a:pPr marL="0" indent="0">
              <a:buNone/>
            </a:pPr>
            <a:r>
              <a:rPr kumimoji="1" lang="ja-JP" altLang="en-US" dirty="0" smtClean="0"/>
              <a:t>　では、基本的にカタカナで書かれる。</a:t>
            </a:r>
            <a:endParaRPr kumimoji="1" lang="en-US" altLang="ja-JP" dirty="0" smtClean="0"/>
          </a:p>
          <a:p>
            <a:endParaRPr lang="en-US" altLang="ja-JP" dirty="0"/>
          </a:p>
          <a:p>
            <a:r>
              <a:rPr kumimoji="1" lang="ja-JP" altLang="en-US" dirty="0" smtClean="0"/>
              <a:t>中国語から入ったことばは、</a:t>
            </a:r>
            <a:r>
              <a:rPr kumimoji="1" lang="en-US" altLang="ja-JP" dirty="0" smtClean="0"/>
              <a:t>『</a:t>
            </a:r>
            <a:r>
              <a:rPr kumimoji="1" lang="ja-JP" altLang="en-US" dirty="0" smtClean="0"/>
              <a:t>漢語</a:t>
            </a:r>
            <a:r>
              <a:rPr kumimoji="1" lang="en-US" altLang="ja-JP" dirty="0" smtClean="0"/>
              <a:t>』</a:t>
            </a:r>
            <a:r>
              <a:rPr kumimoji="1" lang="ja-JP" altLang="en-US" dirty="0" smtClean="0"/>
              <a:t>と呼ばれ、漢字表記が基本。</a:t>
            </a:r>
            <a:endParaRPr kumimoji="1" lang="en-US" altLang="ja-JP" dirty="0" smtClean="0"/>
          </a:p>
          <a:p>
            <a:endParaRPr lang="en-US" altLang="ja-JP" dirty="0"/>
          </a:p>
          <a:p>
            <a:r>
              <a:rPr kumimoji="1" lang="ja-JP" altLang="en-US" dirty="0" smtClean="0"/>
              <a:t>元から日本</a:t>
            </a:r>
            <a:r>
              <a:rPr lang="ja-JP" altLang="en-US" dirty="0" smtClean="0"/>
              <a:t>語</a:t>
            </a:r>
            <a:r>
              <a:rPr kumimoji="1" lang="ja-JP" altLang="en-US" dirty="0" smtClean="0"/>
              <a:t>にあったことばを</a:t>
            </a:r>
            <a:r>
              <a:rPr kumimoji="1" lang="en-US" altLang="ja-JP" dirty="0" smtClean="0"/>
              <a:t>『</a:t>
            </a:r>
            <a:r>
              <a:rPr kumimoji="1" lang="ja-JP" altLang="en-US" dirty="0" smtClean="0"/>
              <a:t>和語</a:t>
            </a:r>
            <a:r>
              <a:rPr kumimoji="1" lang="en-US" altLang="ja-JP" dirty="0" smtClean="0"/>
              <a:t>』</a:t>
            </a:r>
            <a:r>
              <a:rPr kumimoji="1" lang="ja-JP" altLang="en-US" dirty="0" smtClean="0"/>
              <a:t>と呼ぶ。</a:t>
            </a:r>
            <a:endParaRPr kumimoji="1" lang="en-US" altLang="ja-JP" dirty="0" smtClean="0"/>
          </a:p>
          <a:p>
            <a:pPr marL="0" indent="0">
              <a:buNone/>
            </a:pPr>
            <a:endParaRPr lang="en-US" altLang="ja-JP" dirty="0"/>
          </a:p>
          <a:p>
            <a:pPr marL="0" indent="0">
              <a:buNone/>
            </a:pPr>
            <a:endParaRPr kumimoji="1" lang="ja-JP" altLang="en-US" dirty="0"/>
          </a:p>
        </p:txBody>
      </p:sp>
    </p:spTree>
    <p:extLst>
      <p:ext uri="{BB962C8B-B14F-4D97-AF65-F5344CB8AC3E}">
        <p14:creationId xmlns:p14="http://schemas.microsoft.com/office/powerpoint/2010/main" val="17499296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外来語の歴史　三つのステージ</a:t>
            </a:r>
            <a:endParaRPr kumimoji="1" lang="ja-JP" altLang="en-US" dirty="0"/>
          </a:p>
        </p:txBody>
      </p:sp>
      <p:sp>
        <p:nvSpPr>
          <p:cNvPr id="3" name="Content Placeholder 2"/>
          <p:cNvSpPr>
            <a:spLocks noGrp="1"/>
          </p:cNvSpPr>
          <p:nvPr>
            <p:ph idx="1"/>
          </p:nvPr>
        </p:nvSpPr>
        <p:spPr/>
        <p:txBody>
          <a:bodyPr>
            <a:normAutofit/>
          </a:bodyPr>
          <a:lstStyle/>
          <a:p>
            <a:r>
              <a:rPr kumimoji="1" lang="ja-JP" altLang="en-US" sz="3600" dirty="0" smtClean="0"/>
              <a:t>１５４３年ー１６３９年</a:t>
            </a:r>
            <a:endParaRPr kumimoji="1" lang="en-US" altLang="ja-JP" sz="3600" dirty="0" smtClean="0"/>
          </a:p>
          <a:p>
            <a:r>
              <a:rPr lang="ja-JP" altLang="en-US" sz="3600" dirty="0" smtClean="0"/>
              <a:t>１６３９年ー１８５９年</a:t>
            </a:r>
            <a:endParaRPr lang="en-US" altLang="ja-JP" sz="3600" dirty="0" smtClean="0"/>
          </a:p>
          <a:p>
            <a:r>
              <a:rPr kumimoji="1" lang="ja-JP" altLang="en-US" sz="3600" dirty="0" smtClean="0"/>
              <a:t>１８５９年ー</a:t>
            </a:r>
            <a:endParaRPr kumimoji="1" lang="ja-JP" altLang="en-US" sz="3600" dirty="0"/>
          </a:p>
        </p:txBody>
      </p:sp>
    </p:spTree>
    <p:extLst>
      <p:ext uri="{BB962C8B-B14F-4D97-AF65-F5344CB8AC3E}">
        <p14:creationId xmlns:p14="http://schemas.microsoft.com/office/powerpoint/2010/main" val="34328146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1" lang="ja-JP" altLang="en-US" sz="4000" dirty="0" smtClean="0"/>
              <a:t>１５４３年</a:t>
            </a:r>
            <a:endParaRPr kumimoji="1" lang="ja-JP" altLang="en-US" sz="4000" dirty="0"/>
          </a:p>
        </p:txBody>
      </p:sp>
      <p:sp>
        <p:nvSpPr>
          <p:cNvPr id="4" name="Text Placeholder 3"/>
          <p:cNvSpPr>
            <a:spLocks noGrp="1"/>
          </p:cNvSpPr>
          <p:nvPr>
            <p:ph type="body" sz="half" idx="2"/>
          </p:nvPr>
        </p:nvSpPr>
        <p:spPr>
          <a:noFill/>
        </p:spPr>
        <p:txBody>
          <a:bodyPr/>
          <a:lstStyle/>
          <a:p>
            <a:r>
              <a:rPr lang="ja-JP" altLang="en-US" sz="2400" dirty="0" smtClean="0"/>
              <a:t>中国</a:t>
            </a:r>
            <a:r>
              <a:rPr lang="ja-JP" altLang="en-US" sz="2400" dirty="0"/>
              <a:t>船に</a:t>
            </a:r>
            <a:r>
              <a:rPr lang="ja-JP" altLang="en-US" sz="2400" dirty="0" smtClean="0"/>
              <a:t>乗った</a:t>
            </a:r>
            <a:endParaRPr lang="en-US" altLang="ja-JP" sz="2400" dirty="0" smtClean="0"/>
          </a:p>
          <a:p>
            <a:r>
              <a:rPr lang="ja-JP" altLang="en-US" sz="2400" dirty="0" smtClean="0">
                <a:solidFill>
                  <a:srgbClr val="FF0000"/>
                </a:solidFill>
              </a:rPr>
              <a:t>ポルトガル人</a:t>
            </a:r>
            <a:r>
              <a:rPr lang="ja-JP" altLang="en-US" sz="2400" dirty="0"/>
              <a:t>が</a:t>
            </a:r>
            <a:endParaRPr lang="en-US" altLang="ja-JP" sz="2400" dirty="0"/>
          </a:p>
          <a:p>
            <a:r>
              <a:rPr lang="ja-JP" altLang="en-US" sz="2400" dirty="0" smtClean="0"/>
              <a:t>種子島に</a:t>
            </a:r>
            <a:r>
              <a:rPr lang="ja-JP" altLang="en-US" sz="2400" dirty="0"/>
              <a:t>嵐の</a:t>
            </a:r>
            <a:r>
              <a:rPr lang="ja-JP" altLang="en-US" sz="2400" dirty="0" smtClean="0"/>
              <a:t>ため</a:t>
            </a:r>
            <a:endParaRPr lang="en-US" altLang="ja-JP" sz="2400" dirty="0" smtClean="0"/>
          </a:p>
          <a:p>
            <a:r>
              <a:rPr lang="ja-JP" altLang="en-US" sz="2400" dirty="0" smtClean="0"/>
              <a:t>漂流。</a:t>
            </a:r>
            <a:endParaRPr lang="en-US" altLang="ja-JP" sz="2400" dirty="0" smtClean="0"/>
          </a:p>
          <a:p>
            <a:endParaRPr lang="en-US" altLang="ja-JP" sz="2400" dirty="0"/>
          </a:p>
          <a:p>
            <a:r>
              <a:rPr lang="ja-JP" altLang="en-US" sz="2400" dirty="0" smtClean="0"/>
              <a:t>ー＞鉄砲を伝える。</a:t>
            </a:r>
            <a:endParaRPr lang="en-US" altLang="ja-JP" sz="2400" dirty="0" smtClean="0"/>
          </a:p>
          <a:p>
            <a:endParaRPr lang="en-US" altLang="ja-JP" sz="2400" dirty="0"/>
          </a:p>
          <a:p>
            <a:r>
              <a:rPr lang="en-US" altLang="ja-JP" sz="1800" dirty="0">
                <a:hlinkClick r:id="rId3"/>
              </a:rPr>
              <a:t>http://www.city.nishinoomote.lg.jp/histry/</a:t>
            </a:r>
            <a:r>
              <a:rPr lang="en-US" altLang="ja-JP" sz="1800" dirty="0" smtClean="0">
                <a:hlinkClick r:id="rId3"/>
              </a:rPr>
              <a:t>denrai.html</a:t>
            </a:r>
            <a:endParaRPr lang="en-US" altLang="ja-JP" sz="1800" dirty="0" smtClean="0"/>
          </a:p>
          <a:p>
            <a:endParaRPr lang="en-US" altLang="ja-JP" sz="1800" dirty="0"/>
          </a:p>
          <a:p>
            <a:endParaRPr kumimoji="1" lang="ja-JP" altLang="en-US" dirty="0"/>
          </a:p>
        </p:txBody>
      </p:sp>
      <p:pic>
        <p:nvPicPr>
          <p:cNvPr id="6" name="Content Placeholder 5" descr="wmc08.gif"/>
          <p:cNvPicPr>
            <a:picLocks noGrp="1" noChangeAspect="1"/>
          </p:cNvPicPr>
          <p:nvPr>
            <p:ph idx="1"/>
          </p:nvPr>
        </p:nvPicPr>
        <p:blipFill>
          <a:blip r:embed="rId4">
            <a:extLst>
              <a:ext uri="{28A0092B-C50C-407E-A947-70E740481C1C}">
                <a14:useLocalDpi xmlns:a14="http://schemas.microsoft.com/office/drawing/2010/main" val="0"/>
              </a:ext>
            </a:extLst>
          </a:blip>
          <a:srcRect l="21569" r="21569"/>
          <a:stretch>
            <a:fillRect/>
          </a:stretch>
        </p:blipFill>
        <p:spPr>
          <a:xfrm>
            <a:off x="3465512" y="158750"/>
            <a:ext cx="5211573" cy="5967413"/>
          </a:xfrm>
          <a:ln>
            <a:solidFill>
              <a:srgbClr val="FF0000"/>
            </a:solidFill>
          </a:ln>
        </p:spPr>
      </p:pic>
    </p:spTree>
    <p:extLst>
      <p:ext uri="{BB962C8B-B14F-4D97-AF65-F5344CB8AC3E}">
        <p14:creationId xmlns:p14="http://schemas.microsoft.com/office/powerpoint/2010/main" val="12791957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1" lang="ja-JP" altLang="en-US" sz="2800" dirty="0" smtClean="0"/>
              <a:t>１５４３</a:t>
            </a:r>
            <a:r>
              <a:rPr kumimoji="1" lang="en-US" altLang="ja-JP" sz="2800" dirty="0" smtClean="0"/>
              <a:t>−</a:t>
            </a:r>
            <a:r>
              <a:rPr kumimoji="1" lang="ja-JP" altLang="en-US" sz="2800" dirty="0" smtClean="0"/>
              <a:t>１６３９年</a:t>
            </a:r>
            <a:r>
              <a:rPr kumimoji="1" lang="en-US" altLang="ja-JP" sz="2800" dirty="0" smtClean="0"/>
              <a:t/>
            </a:r>
            <a:br>
              <a:rPr kumimoji="1" lang="en-US" altLang="ja-JP" sz="2800" dirty="0" smtClean="0"/>
            </a:br>
            <a:endParaRPr kumimoji="1" lang="ja-JP" altLang="en-US" sz="2800" dirty="0"/>
          </a:p>
        </p:txBody>
      </p:sp>
      <p:pic>
        <p:nvPicPr>
          <p:cNvPr id="5" name="Content Placeholder 4" descr="20120227165121.jpg"/>
          <p:cNvPicPr>
            <a:picLocks noGrp="1" noChangeAspect="1"/>
          </p:cNvPicPr>
          <p:nvPr>
            <p:ph idx="1"/>
          </p:nvPr>
        </p:nvPicPr>
        <p:blipFill>
          <a:blip r:embed="rId3">
            <a:extLst>
              <a:ext uri="{28A0092B-C50C-407E-A947-70E740481C1C}">
                <a14:useLocalDpi xmlns:a14="http://schemas.microsoft.com/office/drawing/2010/main" val="0"/>
              </a:ext>
            </a:extLst>
          </a:blip>
          <a:srcRect l="4196" r="4196"/>
          <a:stretch>
            <a:fillRect/>
          </a:stretch>
        </p:blipFill>
        <p:spPr>
          <a:xfrm>
            <a:off x="4000500" y="273050"/>
            <a:ext cx="4686300" cy="5853113"/>
          </a:xfrm>
        </p:spPr>
      </p:pic>
      <p:sp>
        <p:nvSpPr>
          <p:cNvPr id="4" name="Text Placeholder 3"/>
          <p:cNvSpPr>
            <a:spLocks noGrp="1"/>
          </p:cNvSpPr>
          <p:nvPr>
            <p:ph type="body" sz="half" idx="2"/>
          </p:nvPr>
        </p:nvSpPr>
        <p:spPr>
          <a:xfrm>
            <a:off x="457200" y="1435100"/>
            <a:ext cx="3302000" cy="4691063"/>
          </a:xfrm>
        </p:spPr>
        <p:txBody>
          <a:bodyPr>
            <a:normAutofit lnSpcReduction="10000"/>
          </a:bodyPr>
          <a:lstStyle/>
          <a:p>
            <a:r>
              <a:rPr kumimoji="1" lang="ja-JP" altLang="en-US" sz="2800" dirty="0" smtClean="0">
                <a:solidFill>
                  <a:srgbClr val="3366FF"/>
                </a:solidFill>
              </a:rPr>
              <a:t>ポルトガル、スペイン</a:t>
            </a:r>
            <a:r>
              <a:rPr kumimoji="1" lang="ja-JP" altLang="en-US" sz="2800" dirty="0" smtClean="0"/>
              <a:t>からキリスト教宣教師が来る</a:t>
            </a:r>
            <a:endParaRPr kumimoji="1" lang="en-US" altLang="ja-JP" sz="2800" dirty="0" smtClean="0"/>
          </a:p>
          <a:p>
            <a:endParaRPr lang="en-US" altLang="ja-JP" sz="2800" dirty="0"/>
          </a:p>
          <a:p>
            <a:r>
              <a:rPr kumimoji="1" lang="ja-JP" altLang="en-US" sz="2800" dirty="0" smtClean="0"/>
              <a:t>ー＞キリスト教関係のことばが日本語に入る</a:t>
            </a:r>
            <a:endParaRPr kumimoji="1" lang="en-US" altLang="ja-JP" sz="2800" dirty="0" smtClean="0"/>
          </a:p>
          <a:p>
            <a:endParaRPr kumimoji="1" lang="en-US" altLang="ja-JP" sz="2800" dirty="0" smtClean="0"/>
          </a:p>
          <a:p>
            <a:r>
              <a:rPr lang="ja-JP" altLang="en-US" sz="2800" dirty="0" smtClean="0"/>
              <a:t>キリシタン</a:t>
            </a:r>
            <a:endParaRPr lang="en-US" altLang="ja-JP" sz="2800" dirty="0" smtClean="0"/>
          </a:p>
          <a:p>
            <a:r>
              <a:rPr lang="ja-JP" altLang="en-US" sz="2800" dirty="0" smtClean="0"/>
              <a:t>バテレン</a:t>
            </a:r>
            <a:endParaRPr lang="en-US" altLang="ja-JP" sz="2800" dirty="0" smtClean="0"/>
          </a:p>
          <a:p>
            <a:endParaRPr kumimoji="1" lang="ja-JP" altLang="en-US" sz="2800" dirty="0"/>
          </a:p>
        </p:txBody>
      </p:sp>
    </p:spTree>
    <p:extLst>
      <p:ext uri="{BB962C8B-B14F-4D97-AF65-F5344CB8AC3E}">
        <p14:creationId xmlns:p14="http://schemas.microsoft.com/office/powerpoint/2010/main" val="7019135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sz="3600" dirty="0" smtClean="0">
                <a:solidFill>
                  <a:srgbClr val="008000"/>
                </a:solidFill>
              </a:rPr>
              <a:t>ポルトガル語</a:t>
            </a:r>
            <a:r>
              <a:rPr kumimoji="1" lang="en-US" altLang="ja-JP" sz="3600" dirty="0" smtClean="0">
                <a:solidFill>
                  <a:srgbClr val="008000"/>
                </a:solidFill>
              </a:rPr>
              <a:t/>
            </a:r>
            <a:br>
              <a:rPr kumimoji="1" lang="en-US" altLang="ja-JP" sz="3600" dirty="0" smtClean="0">
                <a:solidFill>
                  <a:srgbClr val="008000"/>
                </a:solidFill>
              </a:rPr>
            </a:br>
            <a:r>
              <a:rPr kumimoji="1" lang="ja-JP" altLang="en-US" dirty="0" smtClean="0"/>
              <a:t>から入った外来語</a:t>
            </a:r>
            <a:endParaRPr kumimoji="1" lang="ja-JP" altLang="en-US" dirty="0"/>
          </a:p>
        </p:txBody>
      </p:sp>
      <p:pic>
        <p:nvPicPr>
          <p:cNvPr id="5" name="Content Placeholder 4" descr="kappa_woman.png"/>
          <p:cNvPicPr>
            <a:picLocks noGrp="1" noChangeAspect="1"/>
          </p:cNvPicPr>
          <p:nvPr>
            <p:ph idx="1"/>
          </p:nvPr>
        </p:nvPicPr>
        <p:blipFill>
          <a:blip r:embed="rId3">
            <a:extLst>
              <a:ext uri="{28A0092B-C50C-407E-A947-70E740481C1C}">
                <a14:useLocalDpi xmlns:a14="http://schemas.microsoft.com/office/drawing/2010/main" val="0"/>
              </a:ext>
            </a:extLst>
          </a:blip>
          <a:srcRect l="6333" r="6333"/>
          <a:stretch>
            <a:fillRect/>
          </a:stretch>
        </p:blipFill>
        <p:spPr>
          <a:xfrm>
            <a:off x="5441950" y="3143250"/>
            <a:ext cx="2711450" cy="3104695"/>
          </a:xfrm>
        </p:spPr>
      </p:pic>
      <p:sp>
        <p:nvSpPr>
          <p:cNvPr id="4" name="Text Placeholder 3"/>
          <p:cNvSpPr>
            <a:spLocks noGrp="1"/>
          </p:cNvSpPr>
          <p:nvPr>
            <p:ph type="body" sz="half" idx="2"/>
          </p:nvPr>
        </p:nvSpPr>
        <p:spPr>
          <a:xfrm>
            <a:off x="457200" y="1435100"/>
            <a:ext cx="3008313" cy="4691063"/>
          </a:xfrm>
        </p:spPr>
        <p:txBody>
          <a:bodyPr/>
          <a:lstStyle/>
          <a:p>
            <a:endParaRPr lang="en-US" altLang="ja-JP" sz="3200" dirty="0" smtClean="0"/>
          </a:p>
          <a:p>
            <a:r>
              <a:rPr lang="ja-JP" altLang="en-US" sz="3200" dirty="0" smtClean="0"/>
              <a:t>イギリス</a:t>
            </a:r>
            <a:r>
              <a:rPr lang="en-US" altLang="ja-JP" sz="3200" dirty="0" smtClean="0"/>
              <a:t> 	</a:t>
            </a:r>
            <a:r>
              <a:rPr lang="en-US" altLang="ja-JP" sz="3200" dirty="0"/>
              <a:t>	</a:t>
            </a:r>
            <a:endParaRPr lang="en-US" altLang="ja-JP" sz="3200" dirty="0" smtClean="0"/>
          </a:p>
          <a:p>
            <a:r>
              <a:rPr lang="en-US" altLang="ja-JP" sz="2400" dirty="0" err="1" smtClean="0"/>
              <a:t>Inglez</a:t>
            </a:r>
            <a:endParaRPr lang="en-US" altLang="ja-JP" sz="2400" dirty="0"/>
          </a:p>
          <a:p>
            <a:r>
              <a:rPr lang="ja-JP" altLang="en-US" sz="3200" dirty="0"/>
              <a:t>パン　</a:t>
            </a:r>
            <a:r>
              <a:rPr lang="en-US" altLang="ja-JP" sz="3200" dirty="0"/>
              <a:t>		</a:t>
            </a:r>
            <a:r>
              <a:rPr lang="en-US" altLang="ja-JP" sz="3200" dirty="0" smtClean="0"/>
              <a:t>	</a:t>
            </a:r>
          </a:p>
          <a:p>
            <a:r>
              <a:rPr lang="en-US" altLang="ja-JP" sz="2400" dirty="0" err="1" smtClean="0"/>
              <a:t>paõ</a:t>
            </a:r>
            <a:endParaRPr lang="en-US" altLang="ja-JP" sz="3200" dirty="0"/>
          </a:p>
          <a:p>
            <a:r>
              <a:rPr lang="ja-JP" altLang="en-US" sz="3200" dirty="0"/>
              <a:t>カッパ</a:t>
            </a:r>
            <a:r>
              <a:rPr lang="ja-JP" altLang="en-US" sz="2400" dirty="0"/>
              <a:t>　　　</a:t>
            </a:r>
            <a:r>
              <a:rPr lang="en-US" altLang="ja-JP" sz="2400" dirty="0" smtClean="0"/>
              <a:t>	</a:t>
            </a:r>
          </a:p>
          <a:p>
            <a:r>
              <a:rPr lang="en-US" altLang="ja-JP" sz="2400" dirty="0" err="1" smtClean="0"/>
              <a:t>cappa</a:t>
            </a:r>
            <a:endParaRPr lang="en-US" altLang="ja-JP" sz="2400" dirty="0" smtClean="0"/>
          </a:p>
          <a:p>
            <a:r>
              <a:rPr lang="ja-JP" altLang="en-US" sz="3200" dirty="0"/>
              <a:t>ボタン</a:t>
            </a:r>
            <a:r>
              <a:rPr lang="ja-JP" altLang="en-US" sz="2400" dirty="0"/>
              <a:t>　　　</a:t>
            </a:r>
            <a:r>
              <a:rPr lang="en-US" altLang="ja-JP" sz="2400" dirty="0" smtClean="0"/>
              <a:t>	</a:t>
            </a:r>
          </a:p>
          <a:p>
            <a:r>
              <a:rPr lang="en-US" altLang="ja-JP" sz="2400" dirty="0" err="1" smtClean="0"/>
              <a:t>botaõ</a:t>
            </a:r>
            <a:endParaRPr lang="en-US" altLang="ja-JP" sz="2400" dirty="0"/>
          </a:p>
          <a:p>
            <a:endParaRPr lang="en-US" altLang="ja-JP" sz="2400" dirty="0" smtClean="0"/>
          </a:p>
          <a:p>
            <a:endParaRPr kumimoji="1" lang="ja-JP" altLang="en-US" dirty="0"/>
          </a:p>
        </p:txBody>
      </p:sp>
      <p:pic>
        <p:nvPicPr>
          <p:cNvPr id="6" name="Picture 5" descr="rain_am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0800" y="685800"/>
            <a:ext cx="2286000" cy="2286000"/>
          </a:xfrm>
          <a:prstGeom prst="rect">
            <a:avLst/>
          </a:prstGeom>
        </p:spPr>
      </p:pic>
    </p:spTree>
    <p:extLst>
      <p:ext uri="{BB962C8B-B14F-4D97-AF65-F5344CB8AC3E}">
        <p14:creationId xmlns:p14="http://schemas.microsoft.com/office/powerpoint/2010/main" val="14904478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江戸時代</a:t>
            </a:r>
            <a:endParaRPr kumimoji="1" lang="ja-JP" altLang="en-US" dirty="0"/>
          </a:p>
        </p:txBody>
      </p:sp>
      <p:sp>
        <p:nvSpPr>
          <p:cNvPr id="3" name="Content Placeholder 2"/>
          <p:cNvSpPr>
            <a:spLocks noGrp="1"/>
          </p:cNvSpPr>
          <p:nvPr>
            <p:ph idx="1"/>
          </p:nvPr>
        </p:nvSpPr>
        <p:spPr/>
        <p:txBody>
          <a:bodyPr/>
          <a:lstStyle/>
          <a:p>
            <a:r>
              <a:rPr lang="ja-JP" altLang="en-US" dirty="0"/>
              <a:t>１６０３年　江戸（徳川）幕府</a:t>
            </a:r>
            <a:endParaRPr lang="en-US" altLang="ja-JP" dirty="0"/>
          </a:p>
          <a:p>
            <a:r>
              <a:rPr lang="ja-JP" altLang="en-US" dirty="0"/>
              <a:t>１６３９年　</a:t>
            </a:r>
            <a:r>
              <a:rPr lang="ja-JP" altLang="en-US" dirty="0" smtClean="0">
                <a:solidFill>
                  <a:srgbClr val="3366FF"/>
                </a:solidFill>
              </a:rPr>
              <a:t>鎖国</a:t>
            </a:r>
            <a:r>
              <a:rPr lang="ja-JP" altLang="en-US" dirty="0"/>
              <a:t>　（キリスト教の禁止）</a:t>
            </a:r>
            <a:endParaRPr lang="en-US" altLang="ja-JP" dirty="0"/>
          </a:p>
          <a:p>
            <a:pPr marL="0" indent="0">
              <a:buNone/>
            </a:pPr>
            <a:r>
              <a:rPr lang="en-US" altLang="ja-JP" dirty="0"/>
              <a:t>				</a:t>
            </a:r>
            <a:r>
              <a:rPr lang="ja-JP" altLang="en-US" dirty="0"/>
              <a:t>　</a:t>
            </a:r>
            <a:r>
              <a:rPr lang="ja-JP" altLang="en-US" dirty="0">
                <a:solidFill>
                  <a:srgbClr val="FF6600"/>
                </a:solidFill>
              </a:rPr>
              <a:t>オランダ</a:t>
            </a:r>
            <a:r>
              <a:rPr lang="ja-JP" altLang="en-US" dirty="0"/>
              <a:t>以外の西欧諸国との交易</a:t>
            </a:r>
            <a:r>
              <a:rPr lang="en-US" altLang="ja-JP" dirty="0"/>
              <a:t>				</a:t>
            </a:r>
            <a:r>
              <a:rPr lang="ja-JP" altLang="en-US" dirty="0"/>
              <a:t>　禁止</a:t>
            </a:r>
            <a:endParaRPr lang="en-US" altLang="ja-JP" dirty="0"/>
          </a:p>
          <a:p>
            <a:endParaRPr kumimoji="1" lang="ja-JP" altLang="en-US" dirty="0"/>
          </a:p>
        </p:txBody>
      </p:sp>
    </p:spTree>
    <p:extLst>
      <p:ext uri="{BB962C8B-B14F-4D97-AF65-F5344CB8AC3E}">
        <p14:creationId xmlns:p14="http://schemas.microsoft.com/office/powerpoint/2010/main" val="2586671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267200"/>
            <a:ext cx="5916612" cy="2159000"/>
          </a:xfrm>
        </p:spPr>
        <p:txBody>
          <a:bodyPr>
            <a:normAutofit/>
          </a:bodyPr>
          <a:lstStyle/>
          <a:p>
            <a:r>
              <a:rPr kumimoji="1" lang="ja-JP" altLang="en-US" dirty="0" smtClean="0"/>
              <a:t>　</a:t>
            </a:r>
            <a:endParaRPr kumimoji="1" lang="ja-JP" altLang="en-US" dirty="0"/>
          </a:p>
        </p:txBody>
      </p:sp>
      <p:pic>
        <p:nvPicPr>
          <p:cNvPr id="5" name="Picture Placeholder 4" descr="mt_dejima3.jpg"/>
          <p:cNvPicPr>
            <a:picLocks noGrp="1" noChangeAspect="1"/>
          </p:cNvPicPr>
          <p:nvPr>
            <p:ph type="pic" idx="1"/>
          </p:nvPr>
        </p:nvPicPr>
        <p:blipFill>
          <a:blip r:embed="rId3">
            <a:extLst>
              <a:ext uri="{28A0092B-C50C-407E-A947-70E740481C1C}">
                <a14:useLocalDpi xmlns:a14="http://schemas.microsoft.com/office/drawing/2010/main" val="0"/>
              </a:ext>
            </a:extLst>
          </a:blip>
          <a:srcRect l="20355" r="20355"/>
          <a:stretch>
            <a:fillRect/>
          </a:stretch>
        </p:blipFill>
        <p:spPr>
          <a:xfrm>
            <a:off x="1792288" y="231775"/>
            <a:ext cx="5916612" cy="3387725"/>
          </a:xfrm>
        </p:spPr>
      </p:pic>
      <p:sp>
        <p:nvSpPr>
          <p:cNvPr id="3" name="Content Placeholder 2"/>
          <p:cNvSpPr>
            <a:spLocks noGrp="1"/>
          </p:cNvSpPr>
          <p:nvPr>
            <p:ph type="body" sz="half" idx="2"/>
          </p:nvPr>
        </p:nvSpPr>
        <p:spPr>
          <a:xfrm>
            <a:off x="1792288" y="3619500"/>
            <a:ext cx="5916612" cy="2552700"/>
          </a:xfrm>
        </p:spPr>
        <p:txBody>
          <a:bodyPr>
            <a:noAutofit/>
          </a:bodyPr>
          <a:lstStyle/>
          <a:p>
            <a:pPr algn="ctr"/>
            <a:r>
              <a:rPr kumimoji="1" lang="ja-JP" altLang="en-US" sz="2400" dirty="0" smtClean="0"/>
              <a:t>長崎　出島（でじま）</a:t>
            </a:r>
            <a:endParaRPr kumimoji="1" lang="en-US" altLang="ja-JP" sz="2400" dirty="0" smtClean="0"/>
          </a:p>
          <a:p>
            <a:pPr algn="ctr"/>
            <a:r>
              <a:rPr kumimoji="1" lang="ja-JP" altLang="en-US" sz="3200" dirty="0" smtClean="0"/>
              <a:t>１６３９年ー１８５９年</a:t>
            </a:r>
            <a:endParaRPr kumimoji="1" lang="en-US" altLang="ja-JP" sz="3200" dirty="0" smtClean="0"/>
          </a:p>
          <a:p>
            <a:pPr marL="0" indent="0">
              <a:buNone/>
            </a:pPr>
            <a:r>
              <a:rPr lang="ja-JP" altLang="en-US" sz="2800" dirty="0" smtClean="0"/>
              <a:t>長崎の出島で、</a:t>
            </a:r>
            <a:r>
              <a:rPr lang="ja-JP" altLang="en-US" sz="2800" dirty="0" smtClean="0">
                <a:solidFill>
                  <a:srgbClr val="FF0000"/>
                </a:solidFill>
              </a:rPr>
              <a:t>オランダ</a:t>
            </a:r>
            <a:r>
              <a:rPr lang="ja-JP" altLang="en-US" sz="2800" dirty="0" smtClean="0"/>
              <a:t>との交易</a:t>
            </a:r>
            <a:endParaRPr lang="en-US" altLang="ja-JP" sz="2800" dirty="0" smtClean="0"/>
          </a:p>
          <a:p>
            <a:pPr marL="0" indent="0">
              <a:buNone/>
            </a:pPr>
            <a:r>
              <a:rPr lang="ja-JP" altLang="en-US" sz="2800" dirty="0" smtClean="0"/>
              <a:t>１７２０年　</a:t>
            </a:r>
            <a:r>
              <a:rPr lang="en-US" altLang="ja-JP" sz="2800" dirty="0" smtClean="0"/>
              <a:t>	</a:t>
            </a:r>
            <a:r>
              <a:rPr lang="ja-JP" altLang="en-US" sz="2800" dirty="0" smtClean="0"/>
              <a:t>幕府　キリスト教関係以外</a:t>
            </a:r>
            <a:endParaRPr lang="en-US" altLang="ja-JP" sz="2800" dirty="0" smtClean="0"/>
          </a:p>
          <a:p>
            <a:pPr marL="0" indent="0">
              <a:buNone/>
            </a:pPr>
            <a:r>
              <a:rPr lang="en-US" altLang="ja-JP" sz="2800" dirty="0"/>
              <a:t>	</a:t>
            </a:r>
            <a:r>
              <a:rPr lang="en-US" altLang="ja-JP" sz="2800" dirty="0" smtClean="0"/>
              <a:t>			</a:t>
            </a:r>
            <a:r>
              <a:rPr lang="ja-JP" altLang="en-US" sz="2800" dirty="0" smtClean="0"/>
              <a:t>の洋書の輸入許可</a:t>
            </a:r>
            <a:endParaRPr lang="en-US" altLang="ja-JP" sz="2800" dirty="0" smtClean="0"/>
          </a:p>
          <a:p>
            <a:pPr marL="0" indent="0">
              <a:buNone/>
            </a:pPr>
            <a:endParaRPr lang="en-US" altLang="ja-JP" sz="2800" dirty="0" smtClean="0"/>
          </a:p>
          <a:p>
            <a:pPr marL="0" indent="0">
              <a:buNone/>
            </a:pPr>
            <a:endParaRPr lang="en-US" altLang="ja-JP" sz="3200" dirty="0"/>
          </a:p>
          <a:p>
            <a:pPr marL="0" indent="0">
              <a:buNone/>
            </a:pPr>
            <a:endParaRPr lang="en-US" altLang="ja-JP" sz="3200" dirty="0" smtClean="0"/>
          </a:p>
        </p:txBody>
      </p:sp>
    </p:spTree>
    <p:extLst>
      <p:ext uri="{BB962C8B-B14F-4D97-AF65-F5344CB8AC3E}">
        <p14:creationId xmlns:p14="http://schemas.microsoft.com/office/powerpoint/2010/main" val="279592134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897</TotalTime>
  <Words>935</Words>
  <Application>Microsoft Macintosh PowerPoint</Application>
  <PresentationFormat>On-screen Show (4:3)</PresentationFormat>
  <Paragraphs>116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外来語の歴史と使われ方１</vt:lpstr>
      <vt:lpstr>発表の流れ</vt:lpstr>
      <vt:lpstr>外来語とは</vt:lpstr>
      <vt:lpstr>外来語の歴史　三つのステージ</vt:lpstr>
      <vt:lpstr>１５４３年</vt:lpstr>
      <vt:lpstr>１５４３−１６３９年 </vt:lpstr>
      <vt:lpstr>ポルトガル語 から入った外来語</vt:lpstr>
      <vt:lpstr>江戸時代</vt:lpstr>
      <vt:lpstr>　</vt:lpstr>
      <vt:lpstr>オランダ語からの外来語</vt:lpstr>
      <vt:lpstr>１８５３年アメリカ人ペリー提督 黒船（くろふね）で来航</vt:lpstr>
      <vt:lpstr>１８５９年以降 鎖国から開国へ</vt:lpstr>
      <vt:lpstr>参考文献</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『外来語と日本文化』 渡辺実著　 小学新国語六年上（１９７９）　 光村図書出版</dc:title>
  <dc:creator>Nemoto Naoko </dc:creator>
  <cp:lastModifiedBy>Nemoto Naoko </cp:lastModifiedBy>
  <cp:revision>69</cp:revision>
  <dcterms:created xsi:type="dcterms:W3CDTF">2015-09-06T00:18:30Z</dcterms:created>
  <dcterms:modified xsi:type="dcterms:W3CDTF">2016-06-17T16:03:31Z</dcterms:modified>
</cp:coreProperties>
</file>