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7" r:id="rId2"/>
    <p:sldId id="258" r:id="rId3"/>
    <p:sldId id="269" r:id="rId4"/>
    <p:sldId id="256" r:id="rId5"/>
    <p:sldId id="270" r:id="rId6"/>
    <p:sldId id="263" r:id="rId7"/>
    <p:sldId id="271" r:id="rId8"/>
    <p:sldId id="266" r:id="rId9"/>
    <p:sldId id="274" r:id="rId10"/>
    <p:sldId id="272" r:id="rId11"/>
    <p:sldId id="282" r:id="rId12"/>
    <p:sldId id="281" r:id="rId13"/>
    <p:sldId id="275" r:id="rId14"/>
    <p:sldId id="283" r:id="rId15"/>
    <p:sldId id="280" r:id="rId16"/>
    <p:sldId id="286" r:id="rId17"/>
    <p:sldId id="284" r:id="rId18"/>
    <p:sldId id="285" r:id="rId19"/>
    <p:sldId id="268" r:id="rId20"/>
    <p:sldId id="287" r:id="rId21"/>
    <p:sldId id="293" r:id="rId22"/>
    <p:sldId id="289" r:id="rId23"/>
    <p:sldId id="290" r:id="rId24"/>
    <p:sldId id="291" r:id="rId25"/>
  </p:sldIdLst>
  <p:sldSz cx="9144000" cy="6858000" type="letter"/>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8A7FDC"/>
    <a:srgbClr val="E97422"/>
    <a:srgbClr val="BD257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autoAdjust="0"/>
    <p:restoredTop sz="65532" autoAdjust="0"/>
  </p:normalViewPr>
  <p:slideViewPr>
    <p:cSldViewPr snapToGrid="0" snapToObjects="1">
      <p:cViewPr>
        <p:scale>
          <a:sx n="59" d="100"/>
          <a:sy n="59" d="100"/>
        </p:scale>
        <p:origin x="-1880" y="-320"/>
      </p:cViewPr>
      <p:guideLst>
        <p:guide orient="horz" pos="2160"/>
        <p:guide pos="2880"/>
      </p:guideLst>
    </p:cSldViewPr>
  </p:slideViewPr>
  <p:outlineViewPr>
    <p:cViewPr>
      <p:scale>
        <a:sx n="33" d="100"/>
        <a:sy n="33" d="100"/>
      </p:scale>
      <p:origin x="0" y="6584"/>
    </p:cViewPr>
  </p:outlineViewPr>
  <p:notesTextViewPr>
    <p:cViewPr>
      <p:scale>
        <a:sx n="100" d="100"/>
        <a:sy n="100" d="100"/>
      </p:scale>
      <p:origin x="0" y="0"/>
    </p:cViewPr>
  </p:notesTextViewPr>
  <p:sorterViewPr>
    <p:cViewPr>
      <p:scale>
        <a:sx n="89" d="100"/>
        <a:sy n="89" d="100"/>
      </p:scale>
      <p:origin x="0" y="128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5608D386-AB0B-A142-99B2-5705E040FC7F}" type="datetimeFigureOut">
              <a:rPr lang="en-US" smtClean="0"/>
              <a:t>16/05/30</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4404470A-A06F-5E42-8CCD-497B178C6420}" type="slidenum">
              <a:rPr lang="en-US" smtClean="0"/>
              <a:t>‹#›</a:t>
            </a:fld>
            <a:endParaRPr lang="en-US"/>
          </a:p>
        </p:txBody>
      </p:sp>
    </p:spTree>
    <p:extLst>
      <p:ext uri="{BB962C8B-B14F-4D97-AF65-F5344CB8AC3E}">
        <p14:creationId xmlns:p14="http://schemas.microsoft.com/office/powerpoint/2010/main" val="3316173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2E002749-B02B-BF43-95DA-776C0108C807}" type="datetimeFigureOut">
              <a:rPr lang="en-US" smtClean="0"/>
              <a:t>16/05/30</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AEC0B7DC-5396-984A-ADD3-1FAB29A82A49}" type="slidenum">
              <a:rPr lang="en-US" smtClean="0"/>
              <a:t>‹#›</a:t>
            </a:fld>
            <a:endParaRPr lang="en-US"/>
          </a:p>
        </p:txBody>
      </p:sp>
    </p:spTree>
    <p:extLst>
      <p:ext uri="{BB962C8B-B14F-4D97-AF65-F5344CB8AC3E}">
        <p14:creationId xmlns:p14="http://schemas.microsoft.com/office/powerpoint/2010/main" val="13009090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ハンプシャー大学の大場順子です。このレクチャーでは、移民１００年、デカセギ２５年と題して、グローバリゼーションと日本に於ける多文化共生の問題を、２回に分けてお話ししています。</a:t>
            </a:r>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1</a:t>
            </a:fld>
            <a:endParaRPr lang="en-US"/>
          </a:p>
        </p:txBody>
      </p:sp>
    </p:spTree>
    <p:extLst>
      <p:ext uri="{BB962C8B-B14F-4D97-AF65-F5344CB8AC3E}">
        <p14:creationId xmlns:p14="http://schemas.microsoft.com/office/powerpoint/2010/main" val="3759014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この頃から、日本では多文化共生ということがしきりに言われるようになり、特に外国からの移住者が集まって暮らす地域では、多文化共生をテーマにした催しが数多く企画されるようになりました。</a:t>
            </a:r>
            <a:endParaRPr lang="en-US" altLang="ja-JP" dirty="0" smtClean="0"/>
          </a:p>
          <a:p>
            <a:endParaRPr lang="en-US" dirty="0" smtClean="0"/>
          </a:p>
        </p:txBody>
      </p:sp>
      <p:sp>
        <p:nvSpPr>
          <p:cNvPr id="4" name="Slide Number Placeholder 3"/>
          <p:cNvSpPr>
            <a:spLocks noGrp="1"/>
          </p:cNvSpPr>
          <p:nvPr>
            <p:ph type="sldNum" sz="quarter" idx="10"/>
          </p:nvPr>
        </p:nvSpPr>
        <p:spPr/>
        <p:txBody>
          <a:bodyPr/>
          <a:lstStyle/>
          <a:p>
            <a:fld id="{AEC0B7DC-5396-984A-ADD3-1FAB29A82A49}" type="slidenum">
              <a:rPr lang="en-US" smtClean="0"/>
              <a:t>10</a:t>
            </a:fld>
            <a:endParaRPr lang="en-US"/>
          </a:p>
        </p:txBody>
      </p:sp>
    </p:spTree>
    <p:extLst>
      <p:ext uri="{BB962C8B-B14F-4D97-AF65-F5344CB8AC3E}">
        <p14:creationId xmlns:p14="http://schemas.microsoft.com/office/powerpoint/2010/main" val="2870298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多文化共生とは、文化の多様性を認め、違った価値観の人間が共に生きる社会を作ろうという考え方ですが、多文化共生が注目を集めるようになった背景には、デカセギでやって来たニューカマーと、以前からそこに暮らす地域住民の間で、文化や生活習慣の違いによる摩擦や対立が深刻化していたという事情があります。</a:t>
            </a:r>
            <a:endParaRPr lang="en-US" altLang="ja-JP" dirty="0" smtClean="0"/>
          </a:p>
          <a:p>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11</a:t>
            </a:fld>
            <a:endParaRPr lang="en-US"/>
          </a:p>
        </p:txBody>
      </p:sp>
    </p:spTree>
    <p:extLst>
      <p:ext uri="{BB962C8B-B14F-4D97-AF65-F5344CB8AC3E}">
        <p14:creationId xmlns:p14="http://schemas.microsoft.com/office/powerpoint/2010/main" val="325085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では、次に、実際どうしたことが多文化共生の問題になっているのかということを見ていきたいと思います。</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みなさんは、今までお話ししたデカセギの背景や、前回のレクチャーで学んだこと等から、どんな問題を想定することができるでしょうか？</a:t>
            </a:r>
            <a:endParaRPr lang="en-US" altLang="ja-JP" dirty="0" smtClean="0"/>
          </a:p>
          <a:p>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12</a:t>
            </a:fld>
            <a:endParaRPr lang="en-US"/>
          </a:p>
        </p:txBody>
      </p:sp>
    </p:spTree>
    <p:extLst>
      <p:ext uri="{BB962C8B-B14F-4D97-AF65-F5344CB8AC3E}">
        <p14:creationId xmlns:p14="http://schemas.microsoft.com/office/powerpoint/2010/main" val="2927945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ja-JP" altLang="en-US" dirty="0" smtClean="0"/>
              <a:t>まず第一に、先ほどもお話したように、短い期間に多数の移住者が地方都市や、小さな町に集中したことによる地元民の混乱と反発が挙げられます。</a:t>
            </a:r>
            <a:endParaRPr lang="en-US" altLang="ja-JP" dirty="0" smtClean="0"/>
          </a:p>
          <a:p>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群馬県大泉町等、デカセギ移住者の受け入れに積極的な自治体もありますが、</a:t>
            </a:r>
            <a:r>
              <a:rPr lang="ja-JP" altLang="en-US" sz="1200" dirty="0" smtClean="0"/>
              <a:t>古くからの共同体意識や、保守的で排他的な土地柄が外国人の受け入れを困難にしている場合も多いのが現状です。</a:t>
            </a:r>
            <a:endParaRPr lang="en-US" altLang="ja-JP" sz="1200" dirty="0" smtClean="0"/>
          </a:p>
          <a:p>
            <a:endParaRPr lang="en-US" altLang="ja-JP" dirty="0" smtClean="0"/>
          </a:p>
          <a:p>
            <a:endParaRPr lang="en-US" altLang="ja-JP"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EC0B7DC-5396-984A-ADD3-1FAB29A82A49}" type="slidenum">
              <a:rPr lang="en-US" smtClean="0"/>
              <a:t>13</a:t>
            </a:fld>
            <a:endParaRPr lang="en-US"/>
          </a:p>
        </p:txBody>
      </p:sp>
    </p:spTree>
    <p:extLst>
      <p:ext uri="{BB962C8B-B14F-4D97-AF65-F5344CB8AC3E}">
        <p14:creationId xmlns:p14="http://schemas.microsoft.com/office/powerpoint/2010/main" val="4260990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次に受け入れ態勢、支援体制の問題です。</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日本政府は移民法を改正して南米からの労働力を受け入れることを推進しましたが、長い間、実際問題の解決を小さな地方自治体に押し付け、そのための特別な支援をすることはありませんでした。</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その結果、多くの地域で、受け入れ態勢や支援体制が整わないうちに、大量の移住者を受け入れることになったり、ニューカマーのために特別な予算が割かれることに元からいる住民が反発したりというような事態が起こることになりました。</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こうした状況は少しずつ改善されてきてはいますが、ニューカマーのための日本語教室や法律相談等も、政府や自治体ではなく、</a:t>
            </a:r>
            <a:r>
              <a:rPr lang="en-US" altLang="ja-JP" dirty="0" smtClean="0"/>
              <a:t>NPO</a:t>
            </a:r>
            <a:r>
              <a:rPr lang="ja-JP" altLang="en-US" dirty="0" smtClean="0"/>
              <a:t>、非営利の支援団体やボランティアが中心になって行っているのが現状です。</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EC0B7DC-5396-984A-ADD3-1FAB29A82A49}" type="slidenum">
              <a:rPr lang="en-US" smtClean="0"/>
              <a:t>14</a:t>
            </a:fld>
            <a:endParaRPr lang="en-US"/>
          </a:p>
        </p:txBody>
      </p:sp>
    </p:spTree>
    <p:extLst>
      <p:ext uri="{BB962C8B-B14F-4D97-AF65-F5344CB8AC3E}">
        <p14:creationId xmlns:p14="http://schemas.microsoft.com/office/powerpoint/2010/main" val="4260990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ja-JP" altLang="en-US" dirty="0" smtClean="0"/>
              <a:t>こうした状況の中で大切になってくるのが、コミュニケーション能力であることは、容易に想像がつくと思いますが、政府の期待とは裏腹に、労働力として来日した移民第２、第３世代の日本語コミュニケーション能力は、非常に限られたものでした。その理由の一部は前回のレクチャーでお話した通りです。覚えておられるでしょうか？</a:t>
            </a:r>
            <a:endParaRPr lang="en-US" altLang="ja-JP" dirty="0" smtClean="0"/>
          </a:p>
          <a:p>
            <a:endParaRPr lang="en-US" altLang="ja-JP" dirty="0" smtClean="0"/>
          </a:p>
          <a:p>
            <a:r>
              <a:rPr lang="ja-JP" altLang="en-US" dirty="0" smtClean="0"/>
              <a:t>そしてまた、殆どのデカセギ移住者が当初は永住目的ではなく、数年日本で働いてブラジルに戻るつもりで来日したため、日本語を学ぼうという学習意欲も高いとは言えませんでした。</a:t>
            </a:r>
            <a:endParaRPr lang="en-US" altLang="ja-JP" dirty="0" smtClean="0"/>
          </a:p>
          <a:p>
            <a:endParaRPr lang="en-US" dirty="0" smtClean="0"/>
          </a:p>
        </p:txBody>
      </p:sp>
      <p:sp>
        <p:nvSpPr>
          <p:cNvPr id="4" name="Slide Number Placeholder 3"/>
          <p:cNvSpPr>
            <a:spLocks noGrp="1"/>
          </p:cNvSpPr>
          <p:nvPr>
            <p:ph type="sldNum" sz="quarter" idx="10"/>
          </p:nvPr>
        </p:nvSpPr>
        <p:spPr/>
        <p:txBody>
          <a:bodyPr/>
          <a:lstStyle/>
          <a:p>
            <a:fld id="{AEC0B7DC-5396-984A-ADD3-1FAB29A82A49}" type="slidenum">
              <a:rPr lang="en-US" smtClean="0"/>
              <a:t>15</a:t>
            </a:fld>
            <a:endParaRPr lang="en-US"/>
          </a:p>
        </p:txBody>
      </p:sp>
    </p:spTree>
    <p:extLst>
      <p:ext uri="{BB962C8B-B14F-4D97-AF65-F5344CB8AC3E}">
        <p14:creationId xmlns:p14="http://schemas.microsoft.com/office/powerpoint/2010/main" val="42609904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日本語のできないデカセギ移住者にとって、母語でコミュニケーションのとれるコミュニティーに暮らすことはいろいろな意味で便利ではありましたが、日々の生活に困らなくなると、日本語を学ぼうという気持ちがさらに失われていったのも事実です。</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この地図は少し古いのですが、群馬県大泉町と太田市を結ぶ国道３４５号線沿いには、あらゆるサービスをポルトガル語で提供する店が点在しており、ここには県外からもブラジル人の買い物客がたくさん訪れます。</a:t>
            </a:r>
            <a:endParaRPr lang="en-US" dirty="0" smtClean="0"/>
          </a:p>
          <a:p>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16</a:t>
            </a:fld>
            <a:endParaRPr lang="en-US"/>
          </a:p>
        </p:txBody>
      </p:sp>
    </p:spTree>
    <p:extLst>
      <p:ext uri="{BB962C8B-B14F-4D97-AF65-F5344CB8AC3E}">
        <p14:creationId xmlns:p14="http://schemas.microsoft.com/office/powerpoint/2010/main" val="30683600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ja-JP" dirty="0" smtClean="0"/>
          </a:p>
          <a:p>
            <a:r>
              <a:rPr lang="ja-JP" altLang="en-US" dirty="0" smtClean="0"/>
              <a:t>また別の問題点として、デカセギで日本に来た人たちの殆どが、派遣労働や、契約社員等、不安定な雇用形態で働いているため、突然職を失ったり、より賃金のよい職場を求めて、日本国内でも移住を繰り返す傾向にあることがあげられます。</a:t>
            </a:r>
            <a:endParaRPr lang="en-US" altLang="ja-JP" dirty="0" smtClean="0"/>
          </a:p>
          <a:p>
            <a:endParaRPr lang="en-US" dirty="0" smtClean="0"/>
          </a:p>
          <a:p>
            <a:r>
              <a:rPr lang="ja-JP" altLang="en-US" dirty="0" smtClean="0"/>
              <a:t>このため自分が暮らす地域社会への関心が低く、コミュニティー活動にも加わらない人が多いのが現状です。</a:t>
            </a:r>
            <a:endParaRPr lang="en-US" altLang="ja-JP"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また、日系人同士の繋がりも薄く、何か問題が生じた際に、結束して交渉にあたり、自分達の権利を訴えるというようなことも得意ではありません。政治的な力を持った団体の欠如について、自身も日系ブラジル人で現在日本で暮らす武蔵大学のアンジェロ・イシ教授は、韓国朝鮮系や、アイヌ等、他のマイノリティーとの違いを指摘しています。</a:t>
            </a:r>
            <a:endParaRPr lang="en-US" dirty="0" smtClean="0"/>
          </a:p>
        </p:txBody>
      </p:sp>
      <p:sp>
        <p:nvSpPr>
          <p:cNvPr id="4" name="Slide Number Placeholder 3"/>
          <p:cNvSpPr>
            <a:spLocks noGrp="1"/>
          </p:cNvSpPr>
          <p:nvPr>
            <p:ph type="sldNum" sz="quarter" idx="10"/>
          </p:nvPr>
        </p:nvSpPr>
        <p:spPr/>
        <p:txBody>
          <a:bodyPr/>
          <a:lstStyle/>
          <a:p>
            <a:fld id="{AEC0B7DC-5396-984A-ADD3-1FAB29A82A49}" type="slidenum">
              <a:rPr lang="en-US" smtClean="0"/>
              <a:t>17</a:t>
            </a:fld>
            <a:endParaRPr lang="en-US"/>
          </a:p>
        </p:txBody>
      </p:sp>
    </p:spTree>
    <p:extLst>
      <p:ext uri="{BB962C8B-B14F-4D97-AF65-F5344CB8AC3E}">
        <p14:creationId xmlns:p14="http://schemas.microsoft.com/office/powerpoint/2010/main" val="42609904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さてここまでデカセギ里帰り移住者を取り巻く特殊な事情をいろいろ紹介してきましたが、最後に、これ等の人たちが、自分の祖先の国、ふるさとと考えていた日本で経験することになった文化的なギャップや、差別、またそうした体験によって揺さぶられることになったアイデンティティーの問題に触れておきたいと思います。</a:t>
            </a:r>
            <a:endParaRPr lang="en-US" altLang="ja-JP" dirty="0" smtClean="0"/>
          </a:p>
          <a:p>
            <a:endParaRPr lang="en-US" dirty="0" smtClean="0"/>
          </a:p>
          <a:p>
            <a:r>
              <a:rPr lang="ja-JP" altLang="en-US" dirty="0" smtClean="0"/>
              <a:t>前回のレクチャーでお話したように、ブラジルに渡った日本人は、この１００年の間に、日本の伝統や習慣を尊びながらも、現地の文化に同化し、独自の日系文化を築いてきました。当然のことながらディアスポラに暮らす日本人と日本に暮らす日本人は同じではありません。</a:t>
            </a:r>
            <a:endParaRPr lang="en-US" altLang="ja-JP" dirty="0" smtClean="0"/>
          </a:p>
          <a:p>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にも拘らず、日本人として祖先の国にやって来た日系移住者達は、日本に来るとブラジル人、ガイジンとして扱われ、多くの人が疎外感を味わうことになりました。自分達とは相容れないものをガイジンとして、排除する、或いは日本社会に同化して生きていくことを強制するのは、多文化共生の理念に反するものです。</a:t>
            </a:r>
            <a:endParaRPr lang="en-US" altLang="ja-JP" dirty="0" smtClean="0"/>
          </a:p>
          <a:p>
            <a:endParaRPr lang="en-US" altLang="ja-JP" dirty="0" smtClean="0"/>
          </a:p>
          <a:p>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さらに社会的地位の問題もあります。これも前回お話したことですが、勤勉で教育熱心な日系人は苦難の歴史を経ていろいろな分野で成功し、モデルマイノリティーとしてブラジル社会の尊敬を集めてきました。ところがデカセギ先の日本では、彼等は単にバブル経済を支える労働力として重宝されただけで、不況になれば真っ先に切り捨てられ、個人の人格や権利については、「日本人」であるにも拘らず、日本に生まれ育った日本人と同じように扱われることはありませんでした。</a:t>
            </a:r>
            <a:endParaRPr lang="en-US" dirty="0" smtClean="0"/>
          </a:p>
          <a:p>
            <a:endParaRPr lang="en-US" altLang="ja-JP"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このレクチャーの始めにお話ししたように、多文化共生を目指して、様々な試みが行われてきたことも事実です。しかし、そうした場においてさえ、日系移住者に対して、日本人が抱くブラジルの限られたイメージ、サッカー、サンバ、ファベーラ、イパネマの娘等がその例ですが、そうしたものを押し付けて、エキゾチックな他者を演じることを強いてしまう場合も少なくありません。</a:t>
            </a:r>
            <a:endParaRPr lang="en-US" altLang="ja-JP"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群馬県大泉町では、町の夏祭りにサンバパレードを盛り込んで、ニューカマーと地域住民が一緒に作り上げる祭りを演出した時期もありましたが、現在は違う形での協賛が模索されています。</a:t>
            </a:r>
            <a:endParaRPr lang="en-US" dirty="0" smtClean="0"/>
          </a:p>
        </p:txBody>
      </p:sp>
      <p:sp>
        <p:nvSpPr>
          <p:cNvPr id="4" name="Slide Number Placeholder 3"/>
          <p:cNvSpPr>
            <a:spLocks noGrp="1"/>
          </p:cNvSpPr>
          <p:nvPr>
            <p:ph type="sldNum" sz="quarter" idx="10"/>
          </p:nvPr>
        </p:nvSpPr>
        <p:spPr/>
        <p:txBody>
          <a:bodyPr/>
          <a:lstStyle/>
          <a:p>
            <a:fld id="{AEC0B7DC-5396-984A-ADD3-1FAB29A82A49}" type="slidenum">
              <a:rPr lang="en-US" smtClean="0"/>
              <a:t>18</a:t>
            </a:fld>
            <a:endParaRPr lang="en-US"/>
          </a:p>
        </p:txBody>
      </p:sp>
    </p:spTree>
    <p:extLst>
      <p:ext uri="{BB962C8B-B14F-4D97-AF65-F5344CB8AC3E}">
        <p14:creationId xmlns:p14="http://schemas.microsoft.com/office/powerpoint/2010/main" val="42609904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それでは、最後に、日本に於ける多文化共生の今後についてまとめてみたいと思います。</a:t>
            </a:r>
            <a:endParaRPr lang="en-US" altLang="ja-JP" dirty="0" smtClean="0"/>
          </a:p>
          <a:p>
            <a:endParaRPr lang="en-US" dirty="0" smtClean="0"/>
          </a:p>
          <a:p>
            <a:r>
              <a:rPr lang="ja-JP" altLang="en-US" dirty="0" smtClean="0"/>
              <a:t>南米から日本へのデカセギが始まって約２５年が経ちました。この間、大きな景気の落ち込みがあり、職を失ってブラジルに帰国した人たちも大勢いましたが、全体としてデカセギ移住者の定住化が進みつつあります。</a:t>
            </a:r>
            <a:endParaRPr lang="en-US" altLang="ja-JP" dirty="0" smtClean="0"/>
          </a:p>
          <a:p>
            <a:endParaRPr lang="en-US" dirty="0" smtClean="0"/>
          </a:p>
          <a:p>
            <a:r>
              <a:rPr lang="ja-JP" altLang="en-US" dirty="0" smtClean="0"/>
              <a:t>それに伴い日本で生まれた、或いは育った第二世代が、少しずつではありますが独自の文化を発信する土台が形成されつつあります。タレントとして活躍するアマンダ、日本語とポルトガル語の</a:t>
            </a:r>
            <a:r>
              <a:rPr lang="en-US" altLang="ja-JP" dirty="0" smtClean="0"/>
              <a:t>bilingual rap </a:t>
            </a:r>
            <a:r>
              <a:rPr lang="en-US" altLang="ja-JP" baseline="0" dirty="0" smtClean="0"/>
              <a:t> </a:t>
            </a:r>
            <a:r>
              <a:rPr lang="ja-JP" altLang="en-US" baseline="0" dirty="0" smtClean="0"/>
              <a:t>でメッセージを伝える</a:t>
            </a:r>
            <a:r>
              <a:rPr lang="en-US" altLang="ja-JP" dirty="0" smtClean="0"/>
              <a:t>hip-hop </a:t>
            </a:r>
            <a:r>
              <a:rPr lang="ja-JP" altLang="en-US" dirty="0" smtClean="0"/>
              <a:t>グループ</a:t>
            </a:r>
            <a:r>
              <a:rPr lang="en-US" altLang="ja-JP" dirty="0" err="1" smtClean="0"/>
              <a:t>Tensais</a:t>
            </a:r>
            <a:r>
              <a:rPr lang="en-US" altLang="ja-JP" dirty="0" smtClean="0"/>
              <a:t> MC’s, </a:t>
            </a:r>
            <a:r>
              <a:rPr lang="ja-JP" altLang="en-US" dirty="0" smtClean="0"/>
              <a:t>群馬県出身の日系ブラジル人アイドルグループ、</a:t>
            </a:r>
            <a:r>
              <a:rPr lang="en-US" altLang="ja-JP" dirty="0" smtClean="0"/>
              <a:t>BJ</a:t>
            </a:r>
            <a:r>
              <a:rPr lang="ja-JP" altLang="en-US" dirty="0" smtClean="0"/>
              <a:t>ハート、リンダ三世等がその例としてあげられます。日系ブラジル人の活躍は映画や音楽、スポーツ等に限ったことではありませんが、こうした分野でのポジティブなイメージがよい影響を生むことは言うまでもありません。</a:t>
            </a:r>
            <a:endParaRPr lang="en-US" altLang="ja-JP" dirty="0" smtClean="0"/>
          </a:p>
          <a:p>
            <a:endParaRPr lang="en-US" altLang="ja-JP" dirty="0" smtClean="0"/>
          </a:p>
          <a:p>
            <a:endParaRPr lang="en-US" altLang="ja-JP" dirty="0" smtClean="0"/>
          </a:p>
          <a:p>
            <a:endParaRPr lang="en-US" dirty="0" smtClean="0"/>
          </a:p>
        </p:txBody>
      </p:sp>
      <p:sp>
        <p:nvSpPr>
          <p:cNvPr id="4" name="Slide Number Placeholder 3"/>
          <p:cNvSpPr>
            <a:spLocks noGrp="1"/>
          </p:cNvSpPr>
          <p:nvPr>
            <p:ph type="sldNum" sz="quarter" idx="10"/>
          </p:nvPr>
        </p:nvSpPr>
        <p:spPr/>
        <p:txBody>
          <a:bodyPr/>
          <a:lstStyle/>
          <a:p>
            <a:fld id="{AEC0B7DC-5396-984A-ADD3-1FAB29A82A49}" type="slidenum">
              <a:rPr lang="en-US" smtClean="0"/>
              <a:t>19</a:t>
            </a:fld>
            <a:endParaRPr lang="en-US"/>
          </a:p>
        </p:txBody>
      </p:sp>
    </p:spTree>
    <p:extLst>
      <p:ext uri="{BB962C8B-B14F-4D97-AF65-F5344CB8AC3E}">
        <p14:creationId xmlns:p14="http://schemas.microsoft.com/office/powerpoint/2010/main" val="1093095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今回の第二回では、１９９０年代に急激に増加した日系移民の「デカセギ里帰り移住」について、その現状と多文化共生の問題点を考えていきたいと思います。</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2</a:t>
            </a:fld>
            <a:endParaRPr lang="en-US"/>
          </a:p>
        </p:txBody>
      </p:sp>
    </p:spTree>
    <p:extLst>
      <p:ext uri="{BB962C8B-B14F-4D97-AF65-F5344CB8AC3E}">
        <p14:creationId xmlns:p14="http://schemas.microsoft.com/office/powerpoint/2010/main" val="3797019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大泉町の日本語講座では日本語の話せる子供達が親に付き添って、通訳として日本語講座に参加している姿を見かけました。日本とブラジル、二つの文化の中で育った若い世代が将来の多文化共生に果たす役割はとても重要なものです。</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p:txBody>
      </p:sp>
      <p:sp>
        <p:nvSpPr>
          <p:cNvPr id="4" name="Slide Number Placeholder 3"/>
          <p:cNvSpPr>
            <a:spLocks noGrp="1"/>
          </p:cNvSpPr>
          <p:nvPr>
            <p:ph type="sldNum" sz="quarter" idx="10"/>
          </p:nvPr>
        </p:nvSpPr>
        <p:spPr/>
        <p:txBody>
          <a:bodyPr/>
          <a:lstStyle/>
          <a:p>
            <a:fld id="{AEC0B7DC-5396-984A-ADD3-1FAB29A82A49}" type="slidenum">
              <a:rPr lang="en-US" smtClean="0"/>
              <a:t>20</a:t>
            </a:fld>
            <a:endParaRPr lang="en-US"/>
          </a:p>
        </p:txBody>
      </p:sp>
    </p:spTree>
    <p:extLst>
      <p:ext uri="{BB962C8B-B14F-4D97-AF65-F5344CB8AC3E}">
        <p14:creationId xmlns:p14="http://schemas.microsoft.com/office/powerpoint/2010/main" val="35268032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今後は、日本に暮らす人々の複雑なアイデンティティー、多様な価値を受け入れる取り組みが、さらに積極的に進められ、本当の意味での多文化共生が実現されることを願ってやみません。</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マイノリティーである彼等の声が政治に反映されるような仕組みも検討していかれなければならないでしょう。</a:t>
            </a:r>
            <a:endParaRPr lang="en-US" altLang="ja-JP" dirty="0" smtClean="0"/>
          </a:p>
          <a:p>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21</a:t>
            </a:fld>
            <a:endParaRPr lang="en-US"/>
          </a:p>
        </p:txBody>
      </p:sp>
    </p:spTree>
    <p:extLst>
      <p:ext uri="{BB962C8B-B14F-4D97-AF65-F5344CB8AC3E}">
        <p14:creationId xmlns:p14="http://schemas.microsoft.com/office/powerpoint/2010/main" val="10066120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いくつか参考文献をご紹介しておきますので、今後の研究に役立てていただければと思います。</a:t>
            </a:r>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22</a:t>
            </a:fld>
            <a:endParaRPr lang="en-US"/>
          </a:p>
        </p:txBody>
      </p:sp>
    </p:spTree>
    <p:extLst>
      <p:ext uri="{BB962C8B-B14F-4D97-AF65-F5344CB8AC3E}">
        <p14:creationId xmlns:p14="http://schemas.microsoft.com/office/powerpoint/2010/main" val="2107247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0B7DC-5396-984A-ADD3-1FAB29A82A49}" type="slidenum">
              <a:rPr lang="en-US" smtClean="0"/>
              <a:t>23</a:t>
            </a:fld>
            <a:endParaRPr lang="en-US"/>
          </a:p>
        </p:txBody>
      </p:sp>
    </p:spTree>
    <p:extLst>
      <p:ext uri="{BB962C8B-B14F-4D97-AF65-F5344CB8AC3E}">
        <p14:creationId xmlns:p14="http://schemas.microsoft.com/office/powerpoint/2010/main" val="6947125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24</a:t>
            </a:fld>
            <a:endParaRPr lang="en-US"/>
          </a:p>
        </p:txBody>
      </p:sp>
    </p:spTree>
    <p:extLst>
      <p:ext uri="{BB962C8B-B14F-4D97-AF65-F5344CB8AC3E}">
        <p14:creationId xmlns:p14="http://schemas.microsoft.com/office/powerpoint/2010/main" val="802984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法務省入国管理局の統計によりますと、２０１４年末、日本に永住、</a:t>
            </a:r>
            <a:r>
              <a:rPr lang="en-US" altLang="ja-JP" baseline="0" dirty="0" smtClean="0"/>
              <a:t> </a:t>
            </a:r>
            <a:r>
              <a:rPr lang="ja-JP" altLang="en-US" baseline="0" dirty="0" smtClean="0"/>
              <a:t>または</a:t>
            </a:r>
            <a:r>
              <a:rPr lang="ja-JP" altLang="en-US" dirty="0" smtClean="0"/>
              <a:t>長期滞在して生活していた在留外国人の数は、２１２万１８３１人、これは日本の総人口１億２７００万人の、約</a:t>
            </a:r>
            <a:r>
              <a:rPr lang="en-US" altLang="ja-JP" dirty="0" smtClean="0"/>
              <a:t>1.7%</a:t>
            </a:r>
            <a:r>
              <a:rPr lang="ja-JP" altLang="en-US" dirty="0" smtClean="0"/>
              <a:t>にあたります。</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altLang="ja-JP" dirty="0" smtClean="0"/>
              <a:t>1.7%</a:t>
            </a:r>
            <a:r>
              <a:rPr lang="ja-JP" altLang="en-US" dirty="0" smtClean="0"/>
              <a:t>というのは決して大きな数字ではありませんが、その内訳を見てみると、従来とは違う移住のパターンが浮かび上がってきます。　</a:t>
            </a:r>
            <a:endParaRPr lang="en-US" dirty="0" smtClean="0"/>
          </a:p>
          <a:p>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3</a:t>
            </a:fld>
            <a:endParaRPr lang="en-US"/>
          </a:p>
        </p:txBody>
      </p:sp>
    </p:spTree>
    <p:extLst>
      <p:ext uri="{BB962C8B-B14F-4D97-AF65-F5344CB8AC3E}">
        <p14:creationId xmlns:p14="http://schemas.microsoft.com/office/powerpoint/2010/main" val="3706163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現在日本に暮らす外国人には大きく分けて二つのグループがあります。</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第一のグループは、</a:t>
            </a:r>
            <a:r>
              <a:rPr lang="ja-JP" altLang="en-US" sz="1200" dirty="0" smtClean="0"/>
              <a:t>第二次世界大戦前後に朝鮮半島の植民地から徴用されて日本に来たり、経済難民として来日した在日韓国、朝鮮人とその子孫の人たち。この中には日本で生まれ育ち、韓国、朝鮮に行ったことがない人も多く、外国人という呼び名は必ずしも適切ではありませんが、彼等は韓国、朝鮮の国籍を有したまま日本に永住している人たちです。</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第二のグループは、１９８０年代以降雇用や流通のグローバリゼーションによって、仕事を求めて日本に渡り、長期滞在するようになったニューカマーと呼ばれる人たちです。</a:t>
            </a:r>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4</a:t>
            </a:fld>
            <a:endParaRPr lang="en-US"/>
          </a:p>
        </p:txBody>
      </p:sp>
    </p:spTree>
    <p:extLst>
      <p:ext uri="{BB962C8B-B14F-4D97-AF65-F5344CB8AC3E}">
        <p14:creationId xmlns:p14="http://schemas.microsoft.com/office/powerpoint/2010/main" val="620683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この図表は、在日外国人の人口の推移を上位５カ国の出身地別に表したものですが、</a:t>
            </a:r>
            <a:r>
              <a:rPr lang="ja-JP" altLang="en-US" sz="1200" dirty="0" smtClean="0"/>
              <a:t>第二次世界大戦から７０年が経ち、多くの方が亡くなられたり、日本国籍を取得して帰化したりして、在日韓国人、朝鮮人の人口は徐々に減ってきているのに対し、ニューカマーは全体として増加傾向にあります。けれども、どこの国の人がどんな職業に就いているのかなど、細かい点については、国際情勢を反映して、常に流動的です。</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r>
              <a:rPr lang="ja-JP" altLang="en-US" dirty="0" smtClean="0"/>
              <a:t>このグラフは、２０００年代初頭の世界経済恐慌の後、ブラジルからの移民が大幅に減少し、２０１３年以降、フィリピンからの移民が全体数で僅かに多くなっていることを示しています。</a:t>
            </a:r>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5</a:t>
            </a:fld>
            <a:endParaRPr lang="en-US"/>
          </a:p>
        </p:txBody>
      </p:sp>
    </p:spTree>
    <p:extLst>
      <p:ext uri="{BB962C8B-B14F-4D97-AF65-F5344CB8AC3E}">
        <p14:creationId xmlns:p14="http://schemas.microsoft.com/office/powerpoint/2010/main" val="4221304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100" dirty="0" smtClean="0"/>
              <a:t>さて今回のレクチャーでは、第二のグループの中でも、特に南米からの里帰り移民についてお話しするということですので、その引き金になった出入国管理及び難民認定法の改正についてここで簡単にお話し</a:t>
            </a:r>
            <a:r>
              <a:rPr lang="en-US" altLang="en-US" sz="1100" dirty="0" smtClean="0"/>
              <a:t>ておきたいと思います</a:t>
            </a:r>
            <a:r>
              <a:rPr lang="ja-JP" altLang="en-US" sz="1100" dirty="0" smtClean="0"/>
              <a:t>。</a:t>
            </a:r>
            <a:endParaRPr lang="en-US" altLang="ja-JP" sz="1100" dirty="0" smtClean="0"/>
          </a:p>
          <a:p>
            <a:endParaRPr lang="en-US" altLang="ja-JP" sz="1100" dirty="0" smtClean="0"/>
          </a:p>
          <a:p>
            <a:r>
              <a:rPr lang="ja-JP" altLang="en-US" sz="1100" dirty="0" smtClean="0"/>
              <a:t>出入国管理及び難民認定法とは外国人の日本への出入国、在留に関する規則をまとめた法律で、通常「移民法」と呼ばれています。</a:t>
            </a:r>
            <a:endParaRPr lang="en-US" altLang="ja-JP" sz="1100" dirty="0" smtClean="0"/>
          </a:p>
          <a:p>
            <a:endParaRPr lang="en-US" altLang="ja-JP" sz="1100" dirty="0" smtClean="0"/>
          </a:p>
          <a:p>
            <a:endParaRPr lang="en-US" sz="1100" dirty="0" smtClean="0"/>
          </a:p>
          <a:p>
            <a:r>
              <a:rPr lang="ja-JP" altLang="en-US" sz="1100" dirty="0" smtClean="0"/>
              <a:t>前回のレクチャーで、日本は歴史的に移民を送り出す国であったけれども、外国からの移民の受け入れには積極的でなかったということをお話したと思います。覚えておられるでしょうか。</a:t>
            </a:r>
            <a:endParaRPr lang="en-US" altLang="ja-JP" sz="1100" baseline="0" dirty="0" smtClean="0"/>
          </a:p>
          <a:p>
            <a:endParaRPr lang="en-US" altLang="ja-JP" sz="1100" baseline="0" dirty="0" smtClean="0"/>
          </a:p>
          <a:p>
            <a:r>
              <a:rPr lang="ja-JP" altLang="en-US" sz="1100" baseline="0" dirty="0" smtClean="0"/>
              <a:t>この流れが変わったのは、１９８０年代のバブル景気を背景に、人手不足に悩む日本の企業が外国人労働者の受け入れを強く望んだためです。しかし１９９０年の移民法改正では、すべての外国人を労働力として広く受け入れるのではなく、日本人を祖先に持つ、日系人に限って雇用の道が開かれました。</a:t>
            </a:r>
            <a:endParaRPr lang="en-US" altLang="ja-JP" sz="1100" baseline="0" dirty="0" smtClean="0"/>
          </a:p>
          <a:p>
            <a:endParaRPr lang="en-US" altLang="ja-JP" sz="11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100" baseline="0" dirty="0" smtClean="0"/>
              <a:t>日系人の特別待遇の背景には、</a:t>
            </a:r>
            <a:r>
              <a:rPr lang="ja-JP" altLang="en-US" sz="1100" dirty="0" smtClean="0">
                <a:solidFill>
                  <a:srgbClr val="000000"/>
                </a:solidFill>
              </a:rPr>
              <a:t>日系人であれば、日本の言語、風習や文化を理解し、職場や地域の人たちとのコミュニケーションもうまくいくのではないか、という政府の期待があったと言われています。</a:t>
            </a:r>
            <a:endParaRPr lang="en-US" altLang="ja-JP" sz="1100" dirty="0" smtClean="0">
              <a:solidFill>
                <a:srgbClr val="000000"/>
              </a:solidFill>
            </a:endParaRPr>
          </a:p>
          <a:p>
            <a:endParaRPr lang="en-US" altLang="ja-JP" baseline="0" dirty="0" smtClean="0"/>
          </a:p>
        </p:txBody>
      </p:sp>
      <p:sp>
        <p:nvSpPr>
          <p:cNvPr id="4" name="Slide Number Placeholder 3"/>
          <p:cNvSpPr>
            <a:spLocks noGrp="1"/>
          </p:cNvSpPr>
          <p:nvPr>
            <p:ph type="sldNum" sz="quarter" idx="10"/>
          </p:nvPr>
        </p:nvSpPr>
        <p:spPr/>
        <p:txBody>
          <a:bodyPr/>
          <a:lstStyle/>
          <a:p>
            <a:fld id="{AEC0B7DC-5396-984A-ADD3-1FAB29A82A49}" type="slidenum">
              <a:rPr lang="en-US" smtClean="0"/>
              <a:t>6</a:t>
            </a:fld>
            <a:endParaRPr lang="en-US"/>
          </a:p>
        </p:txBody>
      </p:sp>
    </p:spTree>
    <p:extLst>
      <p:ext uri="{BB962C8B-B14F-4D97-AF65-F5344CB8AC3E}">
        <p14:creationId xmlns:p14="http://schemas.microsoft.com/office/powerpoint/2010/main" val="458411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ja-JP" baseline="0" dirty="0" smtClean="0"/>
          </a:p>
          <a:p>
            <a:pPr marL="0" indent="0">
              <a:buFont typeface="Arial"/>
              <a:buNone/>
            </a:pPr>
            <a:r>
              <a:rPr lang="ja-JP" altLang="en-US" dirty="0" smtClean="0"/>
              <a:t>この改正により、</a:t>
            </a:r>
            <a:r>
              <a:rPr lang="en-US" altLang="ja-JP" dirty="0" smtClean="0"/>
              <a:t>3</a:t>
            </a:r>
            <a:r>
              <a:rPr lang="ja-JP" altLang="en-US" dirty="0" smtClean="0"/>
              <a:t>世までの日系人とその家族に、就労可能な在留資格が与えられ、主に</a:t>
            </a:r>
            <a:r>
              <a:rPr lang="en-US" altLang="ja-JP" dirty="0" smtClean="0"/>
              <a:t> </a:t>
            </a:r>
            <a:r>
              <a:rPr lang="ja-JP" altLang="en-US" dirty="0" smtClean="0"/>
              <a:t>ブラジル、ペルー等の中南米諸国から多くの日系人が来日するようになりました。</a:t>
            </a:r>
            <a:endParaRPr lang="en-US" altLang="ja-JP" dirty="0" smtClean="0"/>
          </a:p>
          <a:p>
            <a:pPr marL="0" indent="0">
              <a:buFont typeface="Arial"/>
              <a:buNone/>
            </a:pPr>
            <a:endParaRPr lang="en-US" altLang="ja-JP" baseline="0" dirty="0" smtClean="0"/>
          </a:p>
          <a:p>
            <a:pPr marL="0" indent="0">
              <a:buFont typeface="Arial"/>
              <a:buNone/>
            </a:pPr>
            <a:endParaRPr lang="en-US" altLang="ja-JP" dirty="0" smtClean="0"/>
          </a:p>
          <a:p>
            <a:pPr marL="0" indent="0">
              <a:buFont typeface="Arial"/>
              <a:buNone/>
            </a:pPr>
            <a:r>
              <a:rPr lang="ja-JP" altLang="en-US" dirty="0" smtClean="0"/>
              <a:t>当時ブラジル経済は、たいへんな不況で、政府が銀行預金の引き出しを制限する等、個人で事業を営む人の多い日系社会には厳しい状況が続いていたことも、デカセギ里帰り移民を後押しする一因になったと思われます。</a:t>
            </a:r>
            <a:endParaRPr lang="en-US" altLang="ja-JP" dirty="0" smtClean="0"/>
          </a:p>
          <a:p>
            <a:pPr marL="0" indent="0">
              <a:buFont typeface="Arial"/>
              <a:buNone/>
            </a:pPr>
            <a:endParaRPr lang="en-US" altLang="ja-JP" dirty="0" smtClean="0"/>
          </a:p>
          <a:p>
            <a:pPr marL="0" marR="0" indent="0" algn="l" defTabSz="457200" rtl="0" eaLnBrk="1" fontAlgn="auto" latinLnBrk="0" hangingPunct="1">
              <a:lnSpc>
                <a:spcPct val="100000"/>
              </a:lnSpc>
              <a:spcBef>
                <a:spcPts val="0"/>
              </a:spcBef>
              <a:spcAft>
                <a:spcPts val="0"/>
              </a:spcAft>
              <a:buClrTx/>
              <a:buSzTx/>
              <a:buFont typeface="Arial"/>
              <a:buNone/>
              <a:tabLst/>
              <a:defRPr/>
            </a:pPr>
            <a:r>
              <a:rPr lang="ja-JP" altLang="en-US" dirty="0" smtClean="0"/>
              <a:t>ブラジルと日本の経済の間には大きな格差があるため、日本の工場労働などで得る収入が、ブラジルでは何倍もの価値になります。こうして短期間に得た収入を生活や経営の足しにしようと、多くの日系人が日本にデカセギ里帰り移住をしたのです。</a:t>
            </a:r>
            <a:endParaRPr lang="en-US" altLang="ja-JP" dirty="0" smtClean="0"/>
          </a:p>
          <a:p>
            <a:pPr marL="0" indent="0">
              <a:buFont typeface="Arial"/>
              <a:buNone/>
            </a:pPr>
            <a:endParaRPr lang="en-US" altLang="ja-JP" dirty="0" smtClean="0"/>
          </a:p>
          <a:p>
            <a:pPr marL="0" marR="0" indent="0" algn="l" defTabSz="457200" rtl="0" eaLnBrk="1" fontAlgn="auto" latinLnBrk="0" hangingPunct="1">
              <a:lnSpc>
                <a:spcPct val="100000"/>
              </a:lnSpc>
              <a:spcBef>
                <a:spcPts val="0"/>
              </a:spcBef>
              <a:spcAft>
                <a:spcPts val="0"/>
              </a:spcAft>
              <a:buClrTx/>
              <a:buSzTx/>
              <a:buFont typeface="Arial"/>
              <a:buNone/>
              <a:tabLst/>
              <a:defRPr/>
            </a:pPr>
            <a:r>
              <a:rPr lang="ja-JP" altLang="en-US" dirty="0" smtClean="0"/>
              <a:t>ブラジルからの里帰り移住者は２１世紀初頭には３０万人を越え、デカセギ　</a:t>
            </a:r>
            <a:r>
              <a:rPr lang="en-US" altLang="ja-JP" dirty="0" smtClean="0"/>
              <a:t>(</a:t>
            </a:r>
            <a:r>
              <a:rPr lang="en-US" altLang="ja-JP" dirty="0" err="1" smtClean="0"/>
              <a:t>dekasségui</a:t>
            </a:r>
            <a:r>
              <a:rPr lang="en-US" altLang="ja-JP" dirty="0" smtClean="0"/>
              <a:t>)</a:t>
            </a:r>
            <a:r>
              <a:rPr lang="ja-JP" altLang="en-US" dirty="0" smtClean="0"/>
              <a:t>　という言葉がブラジルのメディアにも登場するようになったことは前回のレクチャーでお話した通りです。</a:t>
            </a:r>
            <a:endParaRPr lang="en-US" dirty="0" smtClean="0"/>
          </a:p>
          <a:p>
            <a:pPr marL="0" marR="0" indent="0" algn="l" defTabSz="457200" rtl="0" eaLnBrk="1" fontAlgn="auto" latinLnBrk="0" hangingPunct="1">
              <a:lnSpc>
                <a:spcPct val="100000"/>
              </a:lnSpc>
              <a:spcBef>
                <a:spcPts val="0"/>
              </a:spcBef>
              <a:spcAft>
                <a:spcPts val="0"/>
              </a:spcAft>
              <a:buClrTx/>
              <a:buSzTx/>
              <a:buFont typeface="Arial"/>
              <a:buNone/>
              <a:tabLst/>
              <a:defRPr/>
            </a:pPr>
            <a:endParaRPr lang="en-US" altLang="ja-JP" dirty="0" smtClean="0"/>
          </a:p>
          <a:p>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7</a:t>
            </a:fld>
            <a:endParaRPr lang="en-US"/>
          </a:p>
        </p:txBody>
      </p:sp>
    </p:spTree>
    <p:extLst>
      <p:ext uri="{BB962C8B-B14F-4D97-AF65-F5344CB8AC3E}">
        <p14:creationId xmlns:p14="http://schemas.microsoft.com/office/powerpoint/2010/main" val="3817745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hlink"/>
                </a:solidFill>
                <a:latin typeface="Arial" charset="0"/>
                <a:ea typeface="ＭＳ Ｐゴシック" charset="0"/>
                <a:cs typeface="ＭＳ Ｐゴシック" charset="0"/>
              </a:defRPr>
            </a:lvl1pPr>
            <a:lvl2pPr marL="37931725" indent="-37474525">
              <a:defRPr sz="2400">
                <a:solidFill>
                  <a:schemeClr val="hlink"/>
                </a:solidFill>
                <a:latin typeface="Arial" charset="0"/>
                <a:ea typeface="ＭＳ Ｐゴシック" charset="0"/>
              </a:defRPr>
            </a:lvl2pPr>
            <a:lvl3pPr>
              <a:defRPr sz="2400">
                <a:solidFill>
                  <a:schemeClr val="hlink"/>
                </a:solidFill>
                <a:latin typeface="Arial" charset="0"/>
                <a:ea typeface="ＭＳ Ｐゴシック" charset="0"/>
              </a:defRPr>
            </a:lvl3pPr>
            <a:lvl4pPr>
              <a:defRPr sz="2400">
                <a:solidFill>
                  <a:schemeClr val="hlink"/>
                </a:solidFill>
                <a:latin typeface="Arial" charset="0"/>
                <a:ea typeface="ＭＳ Ｐゴシック" charset="0"/>
              </a:defRPr>
            </a:lvl4pPr>
            <a:lvl5pPr>
              <a:defRPr sz="2400">
                <a:solidFill>
                  <a:schemeClr val="hlink"/>
                </a:solidFill>
                <a:latin typeface="Arial" charset="0"/>
                <a:ea typeface="ＭＳ Ｐゴシック" charset="0"/>
              </a:defRPr>
            </a:lvl5pPr>
            <a:lvl6pPr marL="457200" eaLnBrk="0" fontAlgn="base" hangingPunct="0">
              <a:spcBef>
                <a:spcPct val="0"/>
              </a:spcBef>
              <a:spcAft>
                <a:spcPct val="0"/>
              </a:spcAft>
              <a:defRPr sz="2400">
                <a:solidFill>
                  <a:schemeClr val="hlink"/>
                </a:solidFill>
                <a:latin typeface="Arial" charset="0"/>
                <a:ea typeface="ＭＳ Ｐゴシック" charset="0"/>
              </a:defRPr>
            </a:lvl6pPr>
            <a:lvl7pPr marL="914400" eaLnBrk="0" fontAlgn="base" hangingPunct="0">
              <a:spcBef>
                <a:spcPct val="0"/>
              </a:spcBef>
              <a:spcAft>
                <a:spcPct val="0"/>
              </a:spcAft>
              <a:defRPr sz="2400">
                <a:solidFill>
                  <a:schemeClr val="hlink"/>
                </a:solidFill>
                <a:latin typeface="Arial" charset="0"/>
                <a:ea typeface="ＭＳ Ｐゴシック" charset="0"/>
              </a:defRPr>
            </a:lvl7pPr>
            <a:lvl8pPr marL="1371600" eaLnBrk="0" fontAlgn="base" hangingPunct="0">
              <a:spcBef>
                <a:spcPct val="0"/>
              </a:spcBef>
              <a:spcAft>
                <a:spcPct val="0"/>
              </a:spcAft>
              <a:defRPr sz="2400">
                <a:solidFill>
                  <a:schemeClr val="hlink"/>
                </a:solidFill>
                <a:latin typeface="Arial" charset="0"/>
                <a:ea typeface="ＭＳ Ｐゴシック" charset="0"/>
              </a:defRPr>
            </a:lvl8pPr>
            <a:lvl9pPr marL="1828800" eaLnBrk="0" fontAlgn="base" hangingPunct="0">
              <a:spcBef>
                <a:spcPct val="0"/>
              </a:spcBef>
              <a:spcAft>
                <a:spcPct val="0"/>
              </a:spcAft>
              <a:defRPr sz="2400">
                <a:solidFill>
                  <a:schemeClr val="hlink"/>
                </a:solidFill>
                <a:latin typeface="Arial" charset="0"/>
                <a:ea typeface="ＭＳ Ｐゴシック" charset="0"/>
              </a:defRPr>
            </a:lvl9pPr>
          </a:lstStyle>
          <a:p>
            <a:fld id="{EE1673AA-792C-C044-98A2-6704D4D23899}" type="slidenum">
              <a:rPr lang="en-US" sz="1200">
                <a:solidFill>
                  <a:schemeClr val="tx1"/>
                </a:solidFill>
              </a:rPr>
              <a:pPr/>
              <a:t>8</a:t>
            </a:fld>
            <a:endParaRPr lang="en-US" sz="1200">
              <a:solidFill>
                <a:schemeClr val="tx1"/>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r>
              <a:rPr lang="ja-JP" altLang="en-US" dirty="0" smtClean="0">
                <a:ea typeface="ＭＳ Ｐゴシック" charset="0"/>
                <a:cs typeface="ＭＳ Ｐゴシック" charset="0"/>
              </a:rPr>
              <a:t>それでは、次に、デカセギ里帰りをした日系人のユニークな移住のパターンを見ていきましょう。まずこの地図を見て下さい。多くの日系人移住者が集まって住む４つの地域が示されています。聞いたことのない地名もあるかと思いますが、地名の下に書かれた企業の名前はどうでしょうか？パナソニック、スバル、マツダ、トヨタ、スズキ、ヤマハ。アメリカでも馴染みの深いものではないでしょうか？</a:t>
            </a:r>
            <a:endParaRPr lang="en-US" altLang="ja-JP" dirty="0" smtClean="0">
              <a:ea typeface="ＭＳ Ｐゴシック" charset="0"/>
              <a:cs typeface="ＭＳ Ｐゴシック" charset="0"/>
            </a:endParaRPr>
          </a:p>
          <a:p>
            <a:pPr eaLnBrk="1" hangingPunct="1"/>
            <a:endParaRPr lang="en-US" dirty="0" smtClean="0">
              <a:ea typeface="ＭＳ Ｐゴシック" charset="0"/>
              <a:cs typeface="ＭＳ Ｐゴシック"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ea typeface="ＭＳ Ｐゴシック" charset="0"/>
                <a:cs typeface="ＭＳ Ｐゴシック" charset="0"/>
              </a:rPr>
              <a:t>デカセギ里帰り移民の特徴として、彼等の移住先が</a:t>
            </a:r>
            <a:r>
              <a:rPr lang="ja-JP" altLang="en-US" dirty="0" smtClean="0">
                <a:solidFill>
                  <a:srgbClr val="000000"/>
                </a:solidFill>
              </a:rPr>
              <a:t>東京、大阪等の大都市ではなく、これらの</a:t>
            </a:r>
            <a:r>
              <a:rPr lang="ja-JP" altLang="en-US" dirty="0" smtClean="0">
                <a:ea typeface="ＭＳ Ｐゴシック" charset="0"/>
                <a:cs typeface="ＭＳ Ｐゴシック" charset="0"/>
              </a:rPr>
              <a:t>企業の工場がある</a:t>
            </a:r>
            <a:r>
              <a:rPr lang="ja-JP" altLang="en-US" dirty="0" smtClean="0">
                <a:solidFill>
                  <a:srgbClr val="000000"/>
                </a:solidFill>
              </a:rPr>
              <a:t>地方都市や、小さな町であったということ。比較的大きな都市の工場に雇われた場合でも、家賃の高い中心部ではなく、郊外の町に安いアパートを借りて住むことが多いため、結果として、今まであまり外国人が訪れることのなかった場所に、突然大勢の外国人がやってきて、まとまって住むようになったということが挙げられると思います。</a:t>
            </a:r>
            <a:endParaRPr lang="en-US" altLang="ja-JP"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solidFill>
                <a:srgbClr val="000000"/>
              </a:solidFill>
              <a:ea typeface="ＭＳ Ｐゴシック" charset="0"/>
              <a:cs typeface="ＭＳ Ｐゴシック"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solidFill>
                <a:srgbClr val="000000"/>
              </a:solidFill>
              <a:ea typeface="ＭＳ Ｐゴシック" charset="0"/>
              <a:cs typeface="ＭＳ Ｐゴシック"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solidFill>
                  <a:srgbClr val="000000"/>
                </a:solidFill>
                <a:ea typeface="ＭＳ Ｐゴシック" charset="0"/>
                <a:cs typeface="ＭＳ Ｐゴシック" charset="0"/>
              </a:rPr>
              <a:t>特に日本のブラジルタウンと呼ばれる群馬県大泉町で、最も外国人人口の多かった２００８年には、人口４２２９５人の</a:t>
            </a:r>
            <a:r>
              <a:rPr lang="en-US" altLang="ja-JP" dirty="0" smtClean="0">
                <a:solidFill>
                  <a:srgbClr val="000000"/>
                </a:solidFill>
                <a:ea typeface="ＭＳ Ｐゴシック" charset="0"/>
                <a:cs typeface="ＭＳ Ｐゴシック" charset="0"/>
              </a:rPr>
              <a:t>16.7%</a:t>
            </a:r>
            <a:r>
              <a:rPr lang="ja-JP" altLang="en-US" dirty="0" smtClean="0">
                <a:solidFill>
                  <a:srgbClr val="000000"/>
                </a:solidFill>
                <a:ea typeface="ＭＳ Ｐゴシック" charset="0"/>
                <a:cs typeface="ＭＳ Ｐゴシック" charset="0"/>
              </a:rPr>
              <a:t>にあたる７０８２人が外国からの移住者で、その多くが工場労働者としてブラジルからやってきたデカセギの人たちでした。</a:t>
            </a:r>
            <a:endParaRPr lang="en-US" altLang="ja-JP" dirty="0" smtClean="0">
              <a:solidFill>
                <a:srgbClr val="000000"/>
              </a:solidFill>
              <a:ea typeface="ＭＳ Ｐゴシック" charset="0"/>
              <a:cs typeface="ＭＳ Ｐゴシック"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solidFill>
                <a:srgbClr val="000000"/>
              </a:solidFill>
              <a:ea typeface="ＭＳ Ｐゴシック" charset="0"/>
              <a:cs typeface="ＭＳ Ｐゴシック"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ja-JP" dirty="0" smtClean="0">
                <a:solidFill>
                  <a:srgbClr val="000000"/>
                </a:solidFill>
                <a:ea typeface="ＭＳ Ｐゴシック" charset="0"/>
                <a:cs typeface="ＭＳ Ｐゴシック" charset="0"/>
              </a:rPr>
              <a:t>16.7%</a:t>
            </a:r>
            <a:r>
              <a:rPr lang="ja-JP" altLang="en-US" dirty="0" smtClean="0">
                <a:solidFill>
                  <a:srgbClr val="000000"/>
                </a:solidFill>
                <a:ea typeface="ＭＳ Ｐゴシック" charset="0"/>
                <a:cs typeface="ＭＳ Ｐゴシック" charset="0"/>
              </a:rPr>
              <a:t>という数字は、日本の全人口に対する外国人の比率が、</a:t>
            </a:r>
            <a:r>
              <a:rPr lang="en-US" altLang="ja-JP" dirty="0" smtClean="0">
                <a:solidFill>
                  <a:srgbClr val="000000"/>
                </a:solidFill>
                <a:ea typeface="ＭＳ Ｐゴシック" charset="0"/>
                <a:cs typeface="ＭＳ Ｐゴシック" charset="0"/>
              </a:rPr>
              <a:t>1.7%</a:t>
            </a:r>
            <a:r>
              <a:rPr lang="ja-JP" altLang="en-US" dirty="0" smtClean="0">
                <a:solidFill>
                  <a:srgbClr val="000000"/>
                </a:solidFill>
                <a:ea typeface="ＭＳ Ｐゴシック" charset="0"/>
                <a:cs typeface="ＭＳ Ｐゴシック" charset="0"/>
              </a:rPr>
              <a:t>ということを考えると驚異的な数字です。</a:t>
            </a:r>
            <a:endParaRPr lang="en-US" altLang="ja-JP" dirty="0" smtClean="0">
              <a:solidFill>
                <a:srgbClr val="000000"/>
              </a:solidFill>
              <a:ea typeface="ＭＳ Ｐゴシック" charset="0"/>
              <a:cs typeface="ＭＳ Ｐゴシック"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solidFill>
                <a:srgbClr val="000000"/>
              </a:solidFill>
              <a:ea typeface="ＭＳ Ｐゴシック" charset="0"/>
              <a:cs typeface="ＭＳ Ｐゴシック"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solidFill>
                  <a:srgbClr val="000000"/>
                </a:solidFill>
                <a:ea typeface="ＭＳ Ｐゴシック" charset="0"/>
                <a:cs typeface="ＭＳ Ｐゴシック" charset="0"/>
              </a:rPr>
              <a:t>デカセギ初期には、２０代から</a:t>
            </a:r>
            <a:r>
              <a:rPr lang="en-US" altLang="ja-JP" dirty="0" smtClean="0">
                <a:solidFill>
                  <a:srgbClr val="000000"/>
                </a:solidFill>
                <a:ea typeface="ＭＳ Ｐゴシック" charset="0"/>
                <a:cs typeface="ＭＳ Ｐゴシック" charset="0"/>
              </a:rPr>
              <a:t>−</a:t>
            </a:r>
            <a:r>
              <a:rPr lang="ja-JP" altLang="en-US" dirty="0" smtClean="0">
                <a:solidFill>
                  <a:srgbClr val="000000"/>
                </a:solidFill>
                <a:ea typeface="ＭＳ Ｐゴシック" charset="0"/>
                <a:cs typeface="ＭＳ Ｐゴシック" charset="0"/>
              </a:rPr>
              <a:t>４０代の男性を中心に、家族をブラジルに残して単身で来日する人が多かったのですが、日本での滞在が長くなるにつれ、家族を呼び寄せて生活する人が増え、この統計の中にはそうして来日した子供達、また日本で生まれた世代も含まれています。</a:t>
            </a:r>
            <a:endParaRPr lang="en-US" dirty="0"/>
          </a:p>
        </p:txBody>
      </p:sp>
      <p:sp>
        <p:nvSpPr>
          <p:cNvPr id="4" name="Slide Number Placeholder 3"/>
          <p:cNvSpPr>
            <a:spLocks noGrp="1"/>
          </p:cNvSpPr>
          <p:nvPr>
            <p:ph type="sldNum" sz="quarter" idx="10"/>
          </p:nvPr>
        </p:nvSpPr>
        <p:spPr/>
        <p:txBody>
          <a:bodyPr/>
          <a:lstStyle/>
          <a:p>
            <a:fld id="{AEC0B7DC-5396-984A-ADD3-1FAB29A82A49}" type="slidenum">
              <a:rPr lang="en-US" smtClean="0"/>
              <a:t>9</a:t>
            </a:fld>
            <a:endParaRPr lang="en-US"/>
          </a:p>
        </p:txBody>
      </p:sp>
    </p:spTree>
    <p:extLst>
      <p:ext uri="{BB962C8B-B14F-4D97-AF65-F5344CB8AC3E}">
        <p14:creationId xmlns:p14="http://schemas.microsoft.com/office/powerpoint/2010/main" val="4069020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ja-JP"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ja-JP" smtClean="0"/>
              <a:t>Click to edit Master subtitle style</a:t>
            </a:r>
            <a:endParaRPr lang="en-US"/>
          </a:p>
        </p:txBody>
      </p:sp>
      <p:sp>
        <p:nvSpPr>
          <p:cNvPr id="4" name="Date Placeholder 3"/>
          <p:cNvSpPr>
            <a:spLocks noGrp="1"/>
          </p:cNvSpPr>
          <p:nvPr>
            <p:ph type="dt" sz="half" idx="10"/>
          </p:nvPr>
        </p:nvSpPr>
        <p:spPr/>
        <p:txBody>
          <a:bodyPr/>
          <a:lstStyle/>
          <a:p>
            <a:fld id="{A2BDD378-92AC-8A4A-8A88-303FF5137E75}" type="datetimeFigureOut">
              <a:rPr lang="en-US" smtClean="0"/>
              <a:t>16/05/30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983889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p>
            <a:fld id="{A2BDD378-92AC-8A4A-8A88-303FF5137E75}" type="datetimeFigureOut">
              <a:rPr lang="en-US" smtClean="0"/>
              <a:t>16/05/30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2967619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ja-JP"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p>
            <a:fld id="{A2BDD378-92AC-8A4A-8A88-303FF5137E75}" type="datetimeFigureOut">
              <a:rPr lang="en-US" smtClean="0"/>
              <a:t>16/05/30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1490226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Content Placeholder 2"/>
          <p:cNvSpPr>
            <a:spLocks noGrp="1"/>
          </p:cNvSpPr>
          <p:nvPr>
            <p:ph idx="1"/>
          </p:nvPr>
        </p:nvSpPr>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p>
            <a:fld id="{A2BDD378-92AC-8A4A-8A88-303FF5137E75}" type="datetimeFigureOut">
              <a:rPr lang="en-US" smtClean="0"/>
              <a:t>16/05/30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2439893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ja-JP"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ja-JP" smtClean="0"/>
              <a:t>Click to edit Master text styles</a:t>
            </a:r>
          </a:p>
        </p:txBody>
      </p:sp>
      <p:sp>
        <p:nvSpPr>
          <p:cNvPr id="4" name="Date Placeholder 3"/>
          <p:cNvSpPr>
            <a:spLocks noGrp="1"/>
          </p:cNvSpPr>
          <p:nvPr>
            <p:ph type="dt" sz="half" idx="10"/>
          </p:nvPr>
        </p:nvSpPr>
        <p:spPr/>
        <p:txBody>
          <a:bodyPr/>
          <a:lstStyle/>
          <a:p>
            <a:fld id="{A2BDD378-92AC-8A4A-8A88-303FF5137E75}" type="datetimeFigureOut">
              <a:rPr lang="en-US" smtClean="0"/>
              <a:t>16/05/30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3878831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Date Placeholder 4"/>
          <p:cNvSpPr>
            <a:spLocks noGrp="1"/>
          </p:cNvSpPr>
          <p:nvPr>
            <p:ph type="dt" sz="half" idx="10"/>
          </p:nvPr>
        </p:nvSpPr>
        <p:spPr/>
        <p:txBody>
          <a:bodyPr/>
          <a:lstStyle/>
          <a:p>
            <a:fld id="{A2BDD378-92AC-8A4A-8A88-303FF5137E75}" type="datetimeFigureOut">
              <a:rPr lang="en-US" smtClean="0"/>
              <a:t>16/05/30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582007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ja-JP"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7" name="Date Placeholder 6"/>
          <p:cNvSpPr>
            <a:spLocks noGrp="1"/>
          </p:cNvSpPr>
          <p:nvPr>
            <p:ph type="dt" sz="half" idx="10"/>
          </p:nvPr>
        </p:nvSpPr>
        <p:spPr/>
        <p:txBody>
          <a:bodyPr/>
          <a:lstStyle/>
          <a:p>
            <a:fld id="{A2BDD378-92AC-8A4A-8A88-303FF5137E75}" type="datetimeFigureOut">
              <a:rPr lang="en-US" smtClean="0"/>
              <a:t>16/05/30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3819724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Date Placeholder 2"/>
          <p:cNvSpPr>
            <a:spLocks noGrp="1"/>
          </p:cNvSpPr>
          <p:nvPr>
            <p:ph type="dt" sz="half" idx="10"/>
          </p:nvPr>
        </p:nvSpPr>
        <p:spPr/>
        <p:txBody>
          <a:bodyPr/>
          <a:lstStyle/>
          <a:p>
            <a:fld id="{A2BDD378-92AC-8A4A-8A88-303FF5137E75}" type="datetimeFigureOut">
              <a:rPr lang="en-US" smtClean="0"/>
              <a:t>16/05/30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4057611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BDD378-92AC-8A4A-8A88-303FF5137E75}" type="datetimeFigureOut">
              <a:rPr lang="en-US" smtClean="0"/>
              <a:t>16/05/30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2781679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ja-JP"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A2BDD378-92AC-8A4A-8A88-303FF5137E75}" type="datetimeFigureOut">
              <a:rPr lang="en-US" smtClean="0"/>
              <a:t>16/05/30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270554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ja-JP"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A2BDD378-92AC-8A4A-8A88-303FF5137E75}" type="datetimeFigureOut">
              <a:rPr lang="en-US" smtClean="0"/>
              <a:t>16/05/30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F1BEE-8031-704E-82F5-0CDE4C879748}" type="slidenum">
              <a:rPr lang="en-US" smtClean="0"/>
              <a:t>‹#›</a:t>
            </a:fld>
            <a:endParaRPr lang="en-US"/>
          </a:p>
        </p:txBody>
      </p:sp>
    </p:spTree>
    <p:extLst>
      <p:ext uri="{BB962C8B-B14F-4D97-AF65-F5344CB8AC3E}">
        <p14:creationId xmlns:p14="http://schemas.microsoft.com/office/powerpoint/2010/main" val="10257076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ja-JP"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BDD378-92AC-8A4A-8A88-303FF5137E75}" type="datetimeFigureOut">
              <a:rPr lang="en-US" smtClean="0"/>
              <a:t>16/05/30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F1BEE-8031-704E-82F5-0CDE4C879748}" type="slidenum">
              <a:rPr lang="en-US" smtClean="0"/>
              <a:t>‹#›</a:t>
            </a:fld>
            <a:endParaRPr lang="en-US"/>
          </a:p>
        </p:txBody>
      </p:sp>
    </p:spTree>
    <p:extLst>
      <p:ext uri="{BB962C8B-B14F-4D97-AF65-F5344CB8AC3E}">
        <p14:creationId xmlns:p14="http://schemas.microsoft.com/office/powerpoint/2010/main" val="3480452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6.JPG"/><Relationship Id="rId5" Type="http://schemas.openxmlformats.org/officeDocument/2006/relationships/image" Target="../media/image17.JPG"/><Relationship Id="rId6" Type="http://schemas.openxmlformats.org/officeDocument/2006/relationships/image" Target="../media/image18.JPG"/><Relationship Id="rId7" Type="http://schemas.openxmlformats.org/officeDocument/2006/relationships/image" Target="../media/image19.JP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5" Type="http://schemas.openxmlformats.org/officeDocument/2006/relationships/image" Target="../media/image22.JPG"/><Relationship Id="rId6" Type="http://schemas.openxmlformats.org/officeDocument/2006/relationships/image" Target="../media/image23.JPG"/><Relationship Id="rId7" Type="http://schemas.openxmlformats.org/officeDocument/2006/relationships/image" Target="../media/image24.JPG"/><Relationship Id="rId8"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jpg"/><Relationship Id="rId6" Type="http://schemas.openxmlformats.org/officeDocument/2006/relationships/image" Target="../media/image29.jp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G"/><Relationship Id="rId4" Type="http://schemas.openxmlformats.org/officeDocument/2006/relationships/image" Target="../media/image32.png"/><Relationship Id="rId5" Type="http://schemas.openxmlformats.org/officeDocument/2006/relationships/image" Target="../media/image33.JPG"/><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g"/><Relationship Id="rId4" Type="http://schemas.openxmlformats.org/officeDocument/2006/relationships/image" Target="../media/image35.jpg"/><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8884" y="1805263"/>
            <a:ext cx="7772400" cy="1470025"/>
          </a:xfrm>
        </p:spPr>
        <p:txBody>
          <a:bodyPr>
            <a:normAutofit fontScale="90000"/>
          </a:bodyPr>
          <a:lstStyle/>
          <a:p>
            <a:r>
              <a:rPr lang="ja-JP" altLang="en-US" dirty="0" smtClean="0"/>
              <a:t>移民１００年、デカセギ２５年</a:t>
            </a:r>
            <a:r>
              <a:rPr lang="en-US" altLang="ja-JP" dirty="0" smtClean="0"/>
              <a:t/>
            </a:r>
            <a:br>
              <a:rPr lang="en-US" altLang="ja-JP" dirty="0" smtClean="0"/>
            </a:br>
            <a:r>
              <a:rPr lang="ja-JP" altLang="en-US" sz="2200" dirty="0" smtClean="0"/>
              <a:t>グローバリゼーションと多文化共生社会</a:t>
            </a:r>
            <a:r>
              <a:rPr lang="en-US" altLang="ja-JP" sz="2700" dirty="0" smtClean="0"/>
              <a:t/>
            </a:r>
            <a:br>
              <a:rPr lang="en-US" altLang="ja-JP" sz="2700" dirty="0" smtClean="0"/>
            </a:br>
            <a:r>
              <a:rPr lang="en-US" sz="2700" dirty="0" smtClean="0"/>
              <a:t/>
            </a:r>
            <a:br>
              <a:rPr lang="en-US" sz="2700" dirty="0" smtClean="0"/>
            </a:br>
            <a:r>
              <a:rPr lang="en-US" sz="2700" dirty="0" smtClean="0"/>
              <a:t/>
            </a:r>
            <a:br>
              <a:rPr lang="en-US" sz="2700" dirty="0" smtClean="0"/>
            </a:br>
            <a:r>
              <a:rPr lang="en-US" sz="2200" dirty="0"/>
              <a:t>I.</a:t>
            </a:r>
            <a:r>
              <a:rPr lang="ja-JP" altLang="en-US" sz="2200" dirty="0"/>
              <a:t>日系</a:t>
            </a:r>
            <a:r>
              <a:rPr lang="ja-JP" altLang="en-US" sz="2200" dirty="0" smtClean="0"/>
              <a:t>移民の南米移住の</a:t>
            </a:r>
            <a:r>
              <a:rPr lang="ja-JP" altLang="en-US" sz="2200" dirty="0"/>
              <a:t>歴史 </a:t>
            </a:r>
            <a:r>
              <a:rPr lang="en-US" altLang="ja-JP" sz="2200" dirty="0" smtClean="0"/>
              <a:t/>
            </a:r>
            <a:br>
              <a:rPr lang="en-US" altLang="ja-JP" sz="2200" dirty="0" smtClean="0"/>
            </a:br>
            <a:r>
              <a:rPr lang="ja-JP" altLang="en-US" sz="2000" dirty="0" smtClean="0"/>
              <a:t>ブラジル</a:t>
            </a:r>
            <a:r>
              <a:rPr lang="ja-JP" altLang="en-US" sz="2000" dirty="0"/>
              <a:t>を中心</a:t>
            </a:r>
            <a:r>
              <a:rPr lang="ja-JP" altLang="en-US" sz="2000" dirty="0" smtClean="0"/>
              <a:t>に</a:t>
            </a:r>
            <a:r>
              <a:rPr lang="en-US" altLang="ja-JP" sz="2200" dirty="0" smtClean="0"/>
              <a:t/>
            </a:r>
            <a:br>
              <a:rPr lang="en-US" altLang="ja-JP" sz="2200" dirty="0" smtClean="0"/>
            </a:br>
            <a:r>
              <a:rPr lang="en-US" sz="2200" dirty="0"/>
              <a:t/>
            </a:r>
            <a:br>
              <a:rPr lang="en-US" sz="2200" dirty="0"/>
            </a:br>
            <a:r>
              <a:rPr lang="en-US" sz="2200" dirty="0"/>
              <a:t>II. </a:t>
            </a:r>
            <a:r>
              <a:rPr lang="ja-JP" altLang="en-US" sz="2200" dirty="0"/>
              <a:t>ニューカマーと多文化共生社会</a:t>
            </a:r>
            <a:r>
              <a:rPr lang="en-US" sz="2200" dirty="0"/>
              <a:t/>
            </a:r>
            <a:br>
              <a:rPr lang="en-US" sz="2200" dirty="0"/>
            </a:br>
            <a:endParaRPr lang="en-US" sz="2200" dirty="0"/>
          </a:p>
        </p:txBody>
      </p:sp>
      <p:sp>
        <p:nvSpPr>
          <p:cNvPr id="3" name="Subtitle 2"/>
          <p:cNvSpPr>
            <a:spLocks noGrp="1"/>
          </p:cNvSpPr>
          <p:nvPr>
            <p:ph type="subTitle" idx="1"/>
          </p:nvPr>
        </p:nvSpPr>
        <p:spPr>
          <a:xfrm>
            <a:off x="1371600" y="4673293"/>
            <a:ext cx="6400800" cy="1752600"/>
          </a:xfrm>
        </p:spPr>
        <p:txBody>
          <a:bodyPr>
            <a:normAutofit/>
          </a:bodyPr>
          <a:lstStyle/>
          <a:p>
            <a:r>
              <a:rPr lang="ja-JP" altLang="en-US" sz="2400" dirty="0" smtClean="0"/>
              <a:t>大場順子</a:t>
            </a:r>
            <a:endParaRPr lang="en-US" altLang="ja-JP" sz="2400" dirty="0" smtClean="0"/>
          </a:p>
          <a:p>
            <a:r>
              <a:rPr lang="ja-JP" altLang="en-US" sz="1800" dirty="0" smtClean="0"/>
              <a:t>ハンプシャー大学</a:t>
            </a:r>
            <a:endParaRPr lang="en-US" altLang="ja-JP" sz="1800" dirty="0" smtClean="0"/>
          </a:p>
          <a:p>
            <a:r>
              <a:rPr lang="en-US" sz="2000" dirty="0" smtClean="0"/>
              <a:t>Hampshire College</a:t>
            </a:r>
            <a:endParaRPr lang="en-US" sz="2000" dirty="0"/>
          </a:p>
        </p:txBody>
      </p:sp>
    </p:spTree>
    <p:extLst>
      <p:ext uri="{BB962C8B-B14F-4D97-AF65-F5344CB8AC3E}">
        <p14:creationId xmlns:p14="http://schemas.microsoft.com/office/powerpoint/2010/main" val="17352461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831063" y="290594"/>
            <a:ext cx="3566984" cy="854154"/>
          </a:xfrm>
          <a:ln>
            <a:solidFill>
              <a:srgbClr val="FF42F8"/>
            </a:solidFill>
          </a:ln>
        </p:spPr>
        <p:txBody>
          <a:bodyPr/>
          <a:lstStyle/>
          <a:p>
            <a:r>
              <a:rPr lang="ja-JP" altLang="en-US" dirty="0" smtClean="0"/>
              <a:t>多文化共生</a:t>
            </a:r>
            <a:endParaRPr lang="en-US" dirty="0"/>
          </a:p>
        </p:txBody>
      </p:sp>
      <p:pic>
        <p:nvPicPr>
          <p:cNvPr id="8" name="Picture 7"/>
          <p:cNvPicPr>
            <a:picLocks noChangeAspect="1"/>
          </p:cNvPicPr>
          <p:nvPr/>
        </p:nvPicPr>
        <p:blipFill>
          <a:blip r:embed="rId3"/>
          <a:stretch>
            <a:fillRect/>
          </a:stretch>
        </p:blipFill>
        <p:spPr>
          <a:xfrm rot="2981465">
            <a:off x="6055363" y="3470579"/>
            <a:ext cx="2349886" cy="3025604"/>
          </a:xfrm>
          <a:prstGeom prst="rect">
            <a:avLst/>
          </a:prstGeom>
        </p:spPr>
      </p:pic>
      <p:pic>
        <p:nvPicPr>
          <p:cNvPr id="9" name="Picture 8"/>
          <p:cNvPicPr>
            <a:picLocks noChangeAspect="1"/>
          </p:cNvPicPr>
          <p:nvPr/>
        </p:nvPicPr>
        <p:blipFill>
          <a:blip r:embed="rId4"/>
          <a:stretch>
            <a:fillRect/>
          </a:stretch>
        </p:blipFill>
        <p:spPr>
          <a:xfrm rot="20218374">
            <a:off x="866763" y="2689400"/>
            <a:ext cx="2281611" cy="3226850"/>
          </a:xfrm>
          <a:prstGeom prst="rect">
            <a:avLst/>
          </a:prstGeom>
        </p:spPr>
      </p:pic>
      <p:pic>
        <p:nvPicPr>
          <p:cNvPr id="10" name="Picture 9"/>
          <p:cNvPicPr>
            <a:picLocks noChangeAspect="1"/>
          </p:cNvPicPr>
          <p:nvPr/>
        </p:nvPicPr>
        <p:blipFill>
          <a:blip r:embed="rId5"/>
          <a:stretch>
            <a:fillRect/>
          </a:stretch>
        </p:blipFill>
        <p:spPr>
          <a:xfrm rot="21021962">
            <a:off x="2601813" y="913342"/>
            <a:ext cx="2173558" cy="2989707"/>
          </a:xfrm>
          <a:prstGeom prst="rect">
            <a:avLst/>
          </a:prstGeom>
        </p:spPr>
      </p:pic>
      <p:sp>
        <p:nvSpPr>
          <p:cNvPr id="11" name="Rectangle 10"/>
          <p:cNvSpPr/>
          <p:nvPr/>
        </p:nvSpPr>
        <p:spPr>
          <a:xfrm>
            <a:off x="203944" y="5545083"/>
            <a:ext cx="8025656" cy="646331"/>
          </a:xfrm>
          <a:prstGeom prst="rect">
            <a:avLst/>
          </a:prstGeom>
        </p:spPr>
        <p:txBody>
          <a:bodyPr wrap="square">
            <a:spAutoFit/>
          </a:bodyPr>
          <a:lstStyle/>
          <a:p>
            <a:endParaRPr lang="en-US" altLang="ja-JP" dirty="0" smtClean="0"/>
          </a:p>
          <a:p>
            <a:endParaRPr lang="en-US" dirty="0"/>
          </a:p>
        </p:txBody>
      </p:sp>
      <p:pic>
        <p:nvPicPr>
          <p:cNvPr id="2" name="Picture 1"/>
          <p:cNvPicPr>
            <a:picLocks noChangeAspect="1"/>
          </p:cNvPicPr>
          <p:nvPr/>
        </p:nvPicPr>
        <p:blipFill>
          <a:blip r:embed="rId6"/>
          <a:stretch>
            <a:fillRect/>
          </a:stretch>
        </p:blipFill>
        <p:spPr>
          <a:xfrm rot="1110505">
            <a:off x="4325890" y="1696315"/>
            <a:ext cx="2367403" cy="3252190"/>
          </a:xfrm>
          <a:prstGeom prst="rect">
            <a:avLst/>
          </a:prstGeom>
        </p:spPr>
      </p:pic>
      <p:pic>
        <p:nvPicPr>
          <p:cNvPr id="3" name="Picture 2"/>
          <p:cNvPicPr>
            <a:picLocks noChangeAspect="1"/>
          </p:cNvPicPr>
          <p:nvPr/>
        </p:nvPicPr>
        <p:blipFill>
          <a:blip r:embed="rId7"/>
          <a:stretch>
            <a:fillRect/>
          </a:stretch>
        </p:blipFill>
        <p:spPr>
          <a:xfrm rot="20458314">
            <a:off x="2736241" y="3673951"/>
            <a:ext cx="2068540" cy="2926806"/>
          </a:xfrm>
          <a:prstGeom prst="rect">
            <a:avLst/>
          </a:prstGeom>
        </p:spPr>
      </p:pic>
    </p:spTree>
    <p:extLst>
      <p:ext uri="{BB962C8B-B14F-4D97-AF65-F5344CB8AC3E}">
        <p14:creationId xmlns:p14="http://schemas.microsoft.com/office/powerpoint/2010/main" val="189264549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87771" y="2774946"/>
            <a:ext cx="6656597" cy="1200328"/>
          </a:xfrm>
          <a:prstGeom prst="rect">
            <a:avLst/>
          </a:prstGeom>
          <a:noFill/>
        </p:spPr>
        <p:txBody>
          <a:bodyPr wrap="square" rtlCol="0">
            <a:spAutoFit/>
          </a:bodyPr>
          <a:lstStyle/>
          <a:p>
            <a:endParaRPr lang="en-US" altLang="ja-JP" sz="2400" dirty="0"/>
          </a:p>
          <a:p>
            <a:r>
              <a:rPr lang="ja-JP" altLang="en-US" sz="2400" dirty="0" smtClean="0"/>
              <a:t>文化や生活習慣の</a:t>
            </a:r>
            <a:r>
              <a:rPr lang="ja-JP" altLang="en-US" sz="2400" dirty="0"/>
              <a:t>多様性を認め、違った価値観の人間が共に生きる</a:t>
            </a:r>
            <a:r>
              <a:rPr lang="ja-JP" altLang="en-US" sz="2400" dirty="0" smtClean="0"/>
              <a:t>社会の実現</a:t>
            </a:r>
            <a:endParaRPr lang="en-US" sz="2400" dirty="0"/>
          </a:p>
        </p:txBody>
      </p:sp>
      <p:sp>
        <p:nvSpPr>
          <p:cNvPr id="4" name="TextBox 3"/>
          <p:cNvSpPr txBox="1"/>
          <p:nvPr/>
        </p:nvSpPr>
        <p:spPr>
          <a:xfrm>
            <a:off x="964384" y="1269897"/>
            <a:ext cx="2352154" cy="954107"/>
          </a:xfrm>
          <a:prstGeom prst="rect">
            <a:avLst/>
          </a:prstGeom>
          <a:noFill/>
        </p:spPr>
        <p:txBody>
          <a:bodyPr wrap="square" rtlCol="0">
            <a:spAutoFit/>
          </a:bodyPr>
          <a:lstStyle/>
          <a:p>
            <a:r>
              <a:rPr lang="ja-JP" altLang="en-US" sz="2800" dirty="0">
                <a:solidFill>
                  <a:srgbClr val="8A7FDC"/>
                </a:solidFill>
              </a:rPr>
              <a:t>多文化共生</a:t>
            </a:r>
            <a:endParaRPr lang="en-US" altLang="ja-JP" sz="2800" dirty="0">
              <a:solidFill>
                <a:srgbClr val="8A7FDC"/>
              </a:solidFill>
            </a:endParaRPr>
          </a:p>
          <a:p>
            <a:endParaRPr lang="en-US" sz="2800" dirty="0"/>
          </a:p>
        </p:txBody>
      </p:sp>
      <p:sp>
        <p:nvSpPr>
          <p:cNvPr id="5" name="Cloud 4"/>
          <p:cNvSpPr/>
          <p:nvPr/>
        </p:nvSpPr>
        <p:spPr>
          <a:xfrm>
            <a:off x="588039" y="729011"/>
            <a:ext cx="2728499" cy="1834285"/>
          </a:xfrm>
          <a:prstGeom prst="cloud">
            <a:avLst/>
          </a:prstGeom>
          <a:noFill/>
          <a:ln>
            <a:solidFill>
              <a:srgbClr val="8A7FD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09573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69896" y="807240"/>
            <a:ext cx="5243743" cy="1107996"/>
          </a:xfrm>
          <a:prstGeom prst="rect">
            <a:avLst/>
          </a:prstGeom>
          <a:noFill/>
        </p:spPr>
        <p:txBody>
          <a:bodyPr wrap="none" rtlCol="0">
            <a:spAutoFit/>
          </a:bodyPr>
          <a:lstStyle/>
          <a:p>
            <a:pPr algn="ctr"/>
            <a:r>
              <a:rPr lang="ja-JP" altLang="en-US" sz="2400" dirty="0"/>
              <a:t>デカセギ里帰り移民の特殊性</a:t>
            </a:r>
            <a:r>
              <a:rPr lang="ja-JP" altLang="en-US" sz="2400" dirty="0" smtClean="0"/>
              <a:t>と</a:t>
            </a:r>
            <a:endParaRPr lang="en-US" altLang="ja-JP" sz="2400" dirty="0" smtClean="0"/>
          </a:p>
          <a:p>
            <a:r>
              <a:rPr lang="ja-JP" altLang="en-US" sz="2400" dirty="0" smtClean="0">
                <a:latin typeface="Arial" charset="0"/>
                <a:ea typeface="ＭＳ Ｐゴシック" charset="0"/>
                <a:cs typeface="ＭＳ Ｐゴシック" charset="0"/>
              </a:rPr>
              <a:t>日本</a:t>
            </a:r>
            <a:r>
              <a:rPr lang="ja-JP" altLang="en-US" sz="2400" dirty="0">
                <a:latin typeface="Arial" charset="0"/>
                <a:ea typeface="ＭＳ Ｐゴシック" charset="0"/>
                <a:cs typeface="ＭＳ Ｐゴシック" charset="0"/>
              </a:rPr>
              <a:t>に於ける多文化共生とその問題点</a:t>
            </a:r>
            <a:endParaRPr lang="en-US" altLang="ja-JP" sz="2400" dirty="0">
              <a:latin typeface="Arial" charset="0"/>
              <a:ea typeface="ＭＳ Ｐゴシック" charset="0"/>
              <a:cs typeface="ＭＳ Ｐゴシック" charset="0"/>
            </a:endParaRPr>
          </a:p>
          <a:p>
            <a:endParaRPr lang="en-US" dirty="0"/>
          </a:p>
        </p:txBody>
      </p:sp>
      <p:pic>
        <p:nvPicPr>
          <p:cNvPr id="4" name="Picture 3" descr="DSCN063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1858" y="2140003"/>
            <a:ext cx="2957833" cy="3943777"/>
          </a:xfrm>
          <a:prstGeom prst="rect">
            <a:avLst/>
          </a:prstGeom>
        </p:spPr>
      </p:pic>
      <p:pic>
        <p:nvPicPr>
          <p:cNvPr id="5" name="Picture 4" descr="DSCN0679.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2646" y="2140003"/>
            <a:ext cx="2957833" cy="3943777"/>
          </a:xfrm>
          <a:prstGeom prst="rect">
            <a:avLst/>
          </a:prstGeom>
        </p:spPr>
      </p:pic>
      <p:sp>
        <p:nvSpPr>
          <p:cNvPr id="6" name="TextBox 5"/>
          <p:cNvSpPr txBox="1"/>
          <p:nvPr/>
        </p:nvSpPr>
        <p:spPr>
          <a:xfrm>
            <a:off x="3866495" y="6282372"/>
            <a:ext cx="2181907" cy="369332"/>
          </a:xfrm>
          <a:prstGeom prst="rect">
            <a:avLst/>
          </a:prstGeom>
          <a:noFill/>
        </p:spPr>
        <p:txBody>
          <a:bodyPr wrap="none" rtlCol="0">
            <a:spAutoFit/>
          </a:bodyPr>
          <a:lstStyle/>
          <a:p>
            <a:r>
              <a:rPr lang="en-US" dirty="0" smtClean="0"/>
              <a:t>大泉まつり　　２００５</a:t>
            </a:r>
            <a:endParaRPr lang="en-US" dirty="0"/>
          </a:p>
        </p:txBody>
      </p:sp>
    </p:spTree>
    <p:extLst>
      <p:ext uri="{BB962C8B-B14F-4D97-AF65-F5344CB8AC3E}">
        <p14:creationId xmlns:p14="http://schemas.microsoft.com/office/powerpoint/2010/main" val="236299800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1857" y="657518"/>
            <a:ext cx="6280251" cy="1384995"/>
          </a:xfrm>
          <a:prstGeom prst="rect">
            <a:avLst/>
          </a:prstGeom>
        </p:spPr>
        <p:txBody>
          <a:bodyPr wrap="square">
            <a:spAutoFit/>
          </a:bodyPr>
          <a:lstStyle/>
          <a:p>
            <a:r>
              <a:rPr lang="ja-JP" altLang="en-US" sz="2800" dirty="0">
                <a:latin typeface="Arial" charset="0"/>
                <a:ea typeface="ＭＳ Ｐゴシック" charset="0"/>
                <a:cs typeface="ＭＳ Ｐゴシック" charset="0"/>
              </a:rPr>
              <a:t>日本に於ける多文化共生と</a:t>
            </a:r>
            <a:r>
              <a:rPr lang="ja-JP" altLang="en-US" sz="2800" dirty="0" smtClean="0">
                <a:latin typeface="Arial" charset="0"/>
                <a:ea typeface="ＭＳ Ｐゴシック" charset="0"/>
                <a:cs typeface="ＭＳ Ｐゴシック" charset="0"/>
              </a:rPr>
              <a:t>その問題点</a:t>
            </a:r>
            <a:endParaRPr lang="en-US" altLang="ja-JP" sz="2800" dirty="0" smtClean="0">
              <a:latin typeface="Arial" charset="0"/>
              <a:ea typeface="ＭＳ Ｐゴシック" charset="0"/>
              <a:cs typeface="ＭＳ Ｐゴシック" charset="0"/>
            </a:endParaRPr>
          </a:p>
          <a:p>
            <a:endParaRPr lang="en-US" sz="2800" dirty="0">
              <a:latin typeface="Arial" charset="0"/>
              <a:ea typeface="ＭＳ Ｐゴシック" charset="0"/>
              <a:cs typeface="ＭＳ Ｐゴシック" charset="0"/>
            </a:endParaRPr>
          </a:p>
          <a:p>
            <a:r>
              <a:rPr lang="ja-JP" altLang="en-US" sz="2800" dirty="0" smtClean="0">
                <a:latin typeface="Arial" charset="0"/>
                <a:ea typeface="ＭＳ Ｐゴシック" charset="0"/>
                <a:cs typeface="ＭＳ Ｐゴシック" charset="0"/>
              </a:rPr>
              <a:t>１）デカセギ移住のパターン</a:t>
            </a:r>
            <a:endParaRPr lang="en-US" altLang="ja-JP" sz="2800" dirty="0" smtClean="0">
              <a:latin typeface="Arial" charset="0"/>
              <a:ea typeface="ＭＳ Ｐゴシック" charset="0"/>
              <a:cs typeface="ＭＳ Ｐゴシック" charset="0"/>
            </a:endParaRPr>
          </a:p>
        </p:txBody>
      </p:sp>
      <p:sp>
        <p:nvSpPr>
          <p:cNvPr id="3" name="TextBox 2"/>
          <p:cNvSpPr txBox="1"/>
          <p:nvPr/>
        </p:nvSpPr>
        <p:spPr>
          <a:xfrm>
            <a:off x="2375677" y="2807129"/>
            <a:ext cx="4570482" cy="4154983"/>
          </a:xfrm>
          <a:prstGeom prst="rect">
            <a:avLst/>
          </a:prstGeom>
          <a:noFill/>
        </p:spPr>
        <p:txBody>
          <a:bodyPr wrap="none" rtlCol="0">
            <a:spAutoFit/>
          </a:bodyPr>
          <a:lstStyle/>
          <a:p>
            <a:pPr>
              <a:buFontTx/>
              <a:buChar char="-"/>
            </a:pPr>
            <a:r>
              <a:rPr lang="ja-JP" altLang="en-US" sz="2400" dirty="0"/>
              <a:t>短い期間に多数の移住者が</a:t>
            </a:r>
            <a:r>
              <a:rPr lang="ja-JP" altLang="en-US" sz="2400" dirty="0" smtClean="0"/>
              <a:t>来日</a:t>
            </a:r>
            <a:endParaRPr lang="en-US" altLang="ja-JP" sz="2400" dirty="0" smtClean="0"/>
          </a:p>
          <a:p>
            <a:pPr>
              <a:buFontTx/>
              <a:buChar char="-"/>
            </a:pPr>
            <a:endParaRPr lang="en-US" altLang="ja-JP" sz="2400" dirty="0"/>
          </a:p>
          <a:p>
            <a:endParaRPr lang="en-US" altLang="ja-JP" sz="2400" dirty="0"/>
          </a:p>
          <a:p>
            <a:pPr>
              <a:buFontTx/>
              <a:buChar char="-"/>
            </a:pPr>
            <a:r>
              <a:rPr lang="ja-JP" altLang="en-US" sz="2400" dirty="0"/>
              <a:t>多くが地方都市と小さな町に集</a:t>
            </a:r>
            <a:r>
              <a:rPr lang="ja-JP" altLang="en-US" sz="2400" dirty="0" smtClean="0"/>
              <a:t>住</a:t>
            </a:r>
            <a:endParaRPr lang="en-US" altLang="ja-JP" sz="2400" dirty="0" smtClean="0"/>
          </a:p>
          <a:p>
            <a:pPr>
              <a:buFontTx/>
              <a:buChar char="-"/>
            </a:pPr>
            <a:endParaRPr lang="en-US" altLang="ja-JP" sz="2400" dirty="0" smtClean="0"/>
          </a:p>
          <a:p>
            <a:endParaRPr lang="en-US" altLang="ja-JP" sz="2400" dirty="0"/>
          </a:p>
          <a:p>
            <a:pPr>
              <a:buFontTx/>
              <a:buChar char="-"/>
            </a:pPr>
            <a:r>
              <a:rPr lang="ja-JP" altLang="en-US" sz="2400" dirty="0" smtClean="0"/>
              <a:t>保守的な共同体意識</a:t>
            </a:r>
            <a:endParaRPr lang="en-US" altLang="ja-JP" sz="2400" dirty="0" smtClean="0"/>
          </a:p>
          <a:p>
            <a:endParaRPr lang="en-US" altLang="ja-JP" sz="2400" dirty="0" smtClean="0"/>
          </a:p>
          <a:p>
            <a:endParaRPr lang="en-US" altLang="ja-JP" sz="2400" dirty="0" smtClean="0"/>
          </a:p>
          <a:p>
            <a:endParaRPr lang="en-US" altLang="ja-JP" sz="2400" dirty="0"/>
          </a:p>
          <a:p>
            <a:endParaRPr lang="en-US" sz="2400" dirty="0"/>
          </a:p>
        </p:txBody>
      </p:sp>
    </p:spTree>
    <p:extLst>
      <p:ext uri="{BB962C8B-B14F-4D97-AF65-F5344CB8AC3E}">
        <p14:creationId xmlns:p14="http://schemas.microsoft.com/office/powerpoint/2010/main" val="18414060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1857" y="657518"/>
            <a:ext cx="6280251" cy="1323439"/>
          </a:xfrm>
          <a:prstGeom prst="rect">
            <a:avLst/>
          </a:prstGeom>
        </p:spPr>
        <p:txBody>
          <a:bodyPr wrap="square">
            <a:spAutoFit/>
          </a:bodyPr>
          <a:lstStyle/>
          <a:p>
            <a:r>
              <a:rPr lang="ja-JP" altLang="en-US" sz="2800" dirty="0">
                <a:latin typeface="Arial" charset="0"/>
                <a:ea typeface="ＭＳ Ｐゴシック" charset="0"/>
                <a:cs typeface="ＭＳ Ｐゴシック" charset="0"/>
              </a:rPr>
              <a:t>日本に於ける多文化共生と</a:t>
            </a:r>
            <a:r>
              <a:rPr lang="ja-JP" altLang="en-US" sz="2800" dirty="0" smtClean="0">
                <a:latin typeface="Arial" charset="0"/>
                <a:ea typeface="ＭＳ Ｐゴシック" charset="0"/>
                <a:cs typeface="ＭＳ Ｐゴシック" charset="0"/>
              </a:rPr>
              <a:t>その問題点</a:t>
            </a:r>
            <a:endParaRPr lang="en-US" altLang="ja-JP" sz="2800" dirty="0" smtClean="0">
              <a:latin typeface="Arial" charset="0"/>
              <a:ea typeface="ＭＳ Ｐゴシック" charset="0"/>
              <a:cs typeface="ＭＳ Ｐゴシック" charset="0"/>
            </a:endParaRPr>
          </a:p>
          <a:p>
            <a:endParaRPr lang="en-US" sz="2800" dirty="0">
              <a:latin typeface="Arial" charset="0"/>
              <a:ea typeface="ＭＳ Ｐゴシック" charset="0"/>
              <a:cs typeface="ＭＳ Ｐゴシック" charset="0"/>
            </a:endParaRPr>
          </a:p>
          <a:p>
            <a:r>
              <a:rPr lang="ja-JP" altLang="en-US" sz="2400" dirty="0" smtClean="0">
                <a:latin typeface="Arial" charset="0"/>
                <a:ea typeface="ＭＳ Ｐゴシック" charset="0"/>
                <a:cs typeface="ＭＳ Ｐゴシック" charset="0"/>
              </a:rPr>
              <a:t>２）</a:t>
            </a:r>
            <a:r>
              <a:rPr lang="ja-JP" altLang="en-US" sz="2400" dirty="0"/>
              <a:t>受け入れ態勢、支援体制の不備</a:t>
            </a:r>
            <a:endParaRPr lang="en-US" altLang="ja-JP" sz="2400" dirty="0"/>
          </a:p>
        </p:txBody>
      </p:sp>
      <p:sp>
        <p:nvSpPr>
          <p:cNvPr id="3" name="TextBox 2"/>
          <p:cNvSpPr txBox="1"/>
          <p:nvPr/>
        </p:nvSpPr>
        <p:spPr>
          <a:xfrm>
            <a:off x="1481857" y="2036654"/>
            <a:ext cx="5504042" cy="3046988"/>
          </a:xfrm>
          <a:prstGeom prst="rect">
            <a:avLst/>
          </a:prstGeom>
          <a:noFill/>
        </p:spPr>
        <p:txBody>
          <a:bodyPr wrap="square" rtlCol="0">
            <a:spAutoFit/>
          </a:bodyPr>
          <a:lstStyle/>
          <a:p>
            <a:pPr marL="342900" indent="-342900">
              <a:buFont typeface="Arial"/>
              <a:buChar char="•"/>
            </a:pPr>
            <a:r>
              <a:rPr lang="ja-JP" altLang="en-US" sz="2400" dirty="0"/>
              <a:t>公共機関　（市役所、町役場、警察、裁判所等）</a:t>
            </a:r>
            <a:endParaRPr lang="en-US" altLang="ja-JP" sz="2400" dirty="0"/>
          </a:p>
          <a:p>
            <a:pPr marL="342900" indent="-342900">
              <a:buFont typeface="Arial"/>
              <a:buChar char="•"/>
            </a:pPr>
            <a:r>
              <a:rPr lang="ja-JP" altLang="en-US" sz="2400" dirty="0"/>
              <a:t>教育機関　（学校、幼稚園、保育園等）</a:t>
            </a:r>
            <a:endParaRPr lang="en-US" altLang="ja-JP" sz="2400" dirty="0"/>
          </a:p>
          <a:p>
            <a:pPr marL="342900" indent="-342900">
              <a:buFont typeface="Arial"/>
              <a:buChar char="•"/>
            </a:pPr>
            <a:r>
              <a:rPr lang="ja-JP" altLang="en-US" sz="2400" dirty="0"/>
              <a:t>その他のサービス　（銀行、病院、商店、交通機関</a:t>
            </a:r>
            <a:r>
              <a:rPr lang="ja-JP" altLang="en-US" sz="2400" dirty="0" smtClean="0"/>
              <a:t>、住宅、法律</a:t>
            </a:r>
            <a:r>
              <a:rPr lang="ja-JP" altLang="en-US" sz="2400" dirty="0"/>
              <a:t>相談、等）</a:t>
            </a:r>
            <a:endParaRPr lang="en-US" altLang="ja-JP" sz="2400" dirty="0"/>
          </a:p>
          <a:p>
            <a:pPr marL="342900" indent="-342900">
              <a:buFont typeface="Arial"/>
              <a:buChar char="•"/>
            </a:pPr>
            <a:r>
              <a:rPr lang="ja-JP" altLang="en-US" sz="2400" dirty="0"/>
              <a:t>日本語教室</a:t>
            </a:r>
            <a:endParaRPr lang="en-US" altLang="ja-JP" sz="2400" dirty="0"/>
          </a:p>
          <a:p>
            <a:endParaRPr lang="en-US" altLang="ja-JP" sz="2400" dirty="0"/>
          </a:p>
          <a:p>
            <a:endParaRPr lang="en-US" sz="2400" dirty="0"/>
          </a:p>
        </p:txBody>
      </p:sp>
      <p:pic>
        <p:nvPicPr>
          <p:cNvPr id="4" name="Picture 3" descr="DSCN060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9347" y="5034161"/>
            <a:ext cx="2253534" cy="1503542"/>
          </a:xfrm>
          <a:prstGeom prst="rect">
            <a:avLst/>
          </a:prstGeom>
        </p:spPr>
      </p:pic>
      <p:pic>
        <p:nvPicPr>
          <p:cNvPr id="5" name="Picture 4" descr="DSCN059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646" y="4423149"/>
            <a:ext cx="1994981" cy="1496236"/>
          </a:xfrm>
          <a:prstGeom prst="rect">
            <a:avLst/>
          </a:prstGeom>
        </p:spPr>
      </p:pic>
      <p:pic>
        <p:nvPicPr>
          <p:cNvPr id="8" name="Picture 7" descr="DSCN9126.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48992" y="5171265"/>
            <a:ext cx="2004723" cy="1503542"/>
          </a:xfrm>
          <a:prstGeom prst="rect">
            <a:avLst/>
          </a:prstGeom>
        </p:spPr>
      </p:pic>
      <p:pic>
        <p:nvPicPr>
          <p:cNvPr id="9" name="Picture 8" descr="DSCN0609.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866505">
            <a:off x="6981076" y="2799797"/>
            <a:ext cx="1585429" cy="2113905"/>
          </a:xfrm>
          <a:prstGeom prst="rect">
            <a:avLst/>
          </a:prstGeom>
        </p:spPr>
      </p:pic>
      <p:pic>
        <p:nvPicPr>
          <p:cNvPr id="10" name="Picture 9" descr="SAM_0761.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32881" y="4423149"/>
            <a:ext cx="2086146" cy="1564610"/>
          </a:xfrm>
          <a:prstGeom prst="rect">
            <a:avLst/>
          </a:prstGeom>
        </p:spPr>
      </p:pic>
    </p:spTree>
    <p:extLst>
      <p:ext uri="{BB962C8B-B14F-4D97-AF65-F5344CB8AC3E}">
        <p14:creationId xmlns:p14="http://schemas.microsoft.com/office/powerpoint/2010/main" val="246828546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1857" y="657518"/>
            <a:ext cx="6280251" cy="1384995"/>
          </a:xfrm>
          <a:prstGeom prst="rect">
            <a:avLst/>
          </a:prstGeom>
        </p:spPr>
        <p:txBody>
          <a:bodyPr wrap="square">
            <a:spAutoFit/>
          </a:bodyPr>
          <a:lstStyle/>
          <a:p>
            <a:r>
              <a:rPr lang="ja-JP" altLang="en-US" sz="2800" dirty="0">
                <a:latin typeface="Arial" charset="0"/>
                <a:ea typeface="ＭＳ Ｐゴシック" charset="0"/>
                <a:cs typeface="ＭＳ Ｐゴシック" charset="0"/>
              </a:rPr>
              <a:t>日本に於ける多文化共生と</a:t>
            </a:r>
            <a:r>
              <a:rPr lang="ja-JP" altLang="en-US" sz="2800" dirty="0" smtClean="0">
                <a:latin typeface="Arial" charset="0"/>
                <a:ea typeface="ＭＳ Ｐゴシック" charset="0"/>
                <a:cs typeface="ＭＳ Ｐゴシック" charset="0"/>
              </a:rPr>
              <a:t>その問題点</a:t>
            </a:r>
            <a:endParaRPr lang="en-US" altLang="ja-JP" sz="2800" dirty="0" smtClean="0">
              <a:latin typeface="Arial" charset="0"/>
              <a:ea typeface="ＭＳ Ｐゴシック" charset="0"/>
              <a:cs typeface="ＭＳ Ｐゴシック" charset="0"/>
            </a:endParaRPr>
          </a:p>
          <a:p>
            <a:endParaRPr lang="en-US" sz="2800" dirty="0">
              <a:latin typeface="Arial" charset="0"/>
              <a:ea typeface="ＭＳ Ｐゴシック" charset="0"/>
              <a:cs typeface="ＭＳ Ｐゴシック" charset="0"/>
            </a:endParaRPr>
          </a:p>
          <a:p>
            <a:r>
              <a:rPr lang="ja-JP" altLang="en-US" sz="2800" dirty="0" smtClean="0">
                <a:latin typeface="Arial" charset="0"/>
                <a:ea typeface="ＭＳ Ｐゴシック" charset="0"/>
                <a:cs typeface="ＭＳ Ｐゴシック" charset="0"/>
              </a:rPr>
              <a:t>３）コミュニケーション</a:t>
            </a:r>
            <a:endParaRPr lang="en-US" altLang="ja-JP" sz="2800" dirty="0" smtClean="0">
              <a:latin typeface="Arial" charset="0"/>
              <a:ea typeface="ＭＳ Ｐゴシック" charset="0"/>
              <a:cs typeface="ＭＳ Ｐゴシック" charset="0"/>
            </a:endParaRPr>
          </a:p>
        </p:txBody>
      </p:sp>
      <p:sp>
        <p:nvSpPr>
          <p:cNvPr id="3" name="TextBox 2"/>
          <p:cNvSpPr txBox="1"/>
          <p:nvPr/>
        </p:nvSpPr>
        <p:spPr>
          <a:xfrm>
            <a:off x="1717072" y="2265840"/>
            <a:ext cx="6045036" cy="3046988"/>
          </a:xfrm>
          <a:prstGeom prst="rect">
            <a:avLst/>
          </a:prstGeom>
          <a:noFill/>
        </p:spPr>
        <p:txBody>
          <a:bodyPr wrap="square" rtlCol="0">
            <a:spAutoFit/>
          </a:bodyPr>
          <a:lstStyle/>
          <a:p>
            <a:endParaRPr lang="en-US" altLang="ja-JP" sz="2400" dirty="0" smtClean="0"/>
          </a:p>
          <a:p>
            <a:r>
              <a:rPr lang="ja-JP" altLang="en-US" sz="2400" dirty="0" smtClean="0"/>
              <a:t>不十分な日本語能力</a:t>
            </a:r>
            <a:endParaRPr lang="en-US" altLang="ja-JP" sz="2400" dirty="0" smtClean="0"/>
          </a:p>
          <a:p>
            <a:endParaRPr lang="en-US" altLang="ja-JP" sz="2400" dirty="0"/>
          </a:p>
          <a:p>
            <a:r>
              <a:rPr lang="ja-JP" altLang="en-US" sz="2400" dirty="0" smtClean="0"/>
              <a:t>モチベーション</a:t>
            </a:r>
            <a:endParaRPr lang="en-US" altLang="ja-JP" sz="2400" dirty="0" smtClean="0"/>
          </a:p>
          <a:p>
            <a:pPr marL="342900" indent="-342900">
              <a:buFont typeface="Arial"/>
              <a:buChar char="•"/>
            </a:pPr>
            <a:r>
              <a:rPr lang="ja-JP" altLang="en-US" sz="2400" dirty="0" smtClean="0"/>
              <a:t>デカセギ短期滞在　</a:t>
            </a:r>
            <a:endParaRPr lang="en-US" altLang="ja-JP" sz="2400" dirty="0" smtClean="0"/>
          </a:p>
          <a:p>
            <a:pPr marL="342900" indent="-342900">
              <a:buFont typeface="Arial"/>
              <a:buChar char="•"/>
            </a:pPr>
            <a:r>
              <a:rPr lang="ja-JP" altLang="en-US" sz="2400" dirty="0" smtClean="0"/>
              <a:t>集住型移住　</a:t>
            </a:r>
            <a:endParaRPr lang="en-US" altLang="ja-JP" sz="2400" dirty="0"/>
          </a:p>
          <a:p>
            <a:endParaRPr lang="en-US" altLang="ja-JP" sz="2400" dirty="0"/>
          </a:p>
          <a:p>
            <a:endParaRPr lang="en-US" sz="2400" dirty="0"/>
          </a:p>
        </p:txBody>
      </p:sp>
    </p:spTree>
    <p:extLst>
      <p:ext uri="{BB962C8B-B14F-4D97-AF65-F5344CB8AC3E}">
        <p14:creationId xmlns:p14="http://schemas.microsoft.com/office/powerpoint/2010/main" val="115715442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N278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1824" y="389994"/>
            <a:ext cx="5816588" cy="4195724"/>
          </a:xfrm>
          <a:prstGeom prst="rect">
            <a:avLst/>
          </a:prstGeom>
        </p:spPr>
      </p:pic>
      <p:pic>
        <p:nvPicPr>
          <p:cNvPr id="3" name="Picture 2" descr="SAM_1074.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4432731"/>
            <a:ext cx="2042236" cy="1531677"/>
          </a:xfrm>
          <a:prstGeom prst="rect">
            <a:avLst/>
          </a:prstGeom>
        </p:spPr>
      </p:pic>
      <p:pic>
        <p:nvPicPr>
          <p:cNvPr id="4" name="Picture 3" descr="DSCN0669.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156245">
            <a:off x="7278848" y="863262"/>
            <a:ext cx="1564716" cy="2086288"/>
          </a:xfrm>
          <a:prstGeom prst="rect">
            <a:avLst/>
          </a:prstGeom>
        </p:spPr>
      </p:pic>
      <p:pic>
        <p:nvPicPr>
          <p:cNvPr id="5" name="Picture 4" descr="DSCN063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04852" y="4432731"/>
            <a:ext cx="2042236" cy="1531677"/>
          </a:xfrm>
          <a:prstGeom prst="rect">
            <a:avLst/>
          </a:prstGeom>
        </p:spPr>
      </p:pic>
      <p:pic>
        <p:nvPicPr>
          <p:cNvPr id="6" name="Picture 5" descr="DSCN9095.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466751">
            <a:off x="6743196" y="3149306"/>
            <a:ext cx="1928767" cy="1446575"/>
          </a:xfrm>
          <a:prstGeom prst="rect">
            <a:avLst/>
          </a:prstGeom>
        </p:spPr>
      </p:pic>
      <p:sp>
        <p:nvSpPr>
          <p:cNvPr id="7" name="TextBox 6"/>
          <p:cNvSpPr txBox="1"/>
          <p:nvPr/>
        </p:nvSpPr>
        <p:spPr>
          <a:xfrm>
            <a:off x="235216" y="6211669"/>
            <a:ext cx="8506130" cy="646331"/>
          </a:xfrm>
          <a:prstGeom prst="rect">
            <a:avLst/>
          </a:prstGeom>
          <a:noFill/>
        </p:spPr>
        <p:txBody>
          <a:bodyPr wrap="none" rtlCol="0">
            <a:spAutoFit/>
          </a:bodyPr>
          <a:lstStyle/>
          <a:p>
            <a:r>
              <a:rPr lang="en-US" dirty="0" smtClean="0"/>
              <a:t>地図出典：</a:t>
            </a:r>
            <a:r>
              <a:rPr lang="ja-JP" altLang="en-US" dirty="0" smtClean="0"/>
              <a:t>上毛新聞社　</a:t>
            </a:r>
            <a:r>
              <a:rPr lang="en-US" altLang="ja-JP" dirty="0" smtClean="0"/>
              <a:t>『</a:t>
            </a:r>
            <a:r>
              <a:rPr lang="ja-JP" altLang="en-US" b="1" dirty="0" smtClean="0"/>
              <a:t>サンバ</a:t>
            </a:r>
            <a:r>
              <a:rPr lang="ja-JP" altLang="en-US" b="1" dirty="0"/>
              <a:t>の町から</a:t>
            </a:r>
            <a:r>
              <a:rPr lang="en-US" altLang="ja-JP" b="1" dirty="0"/>
              <a:t>―</a:t>
            </a:r>
            <a:r>
              <a:rPr lang="ja-JP" altLang="en-US" b="1" dirty="0"/>
              <a:t>外国人と共に生きる群馬・</a:t>
            </a:r>
            <a:r>
              <a:rPr lang="ja-JP" altLang="en-US" b="1" dirty="0" smtClean="0"/>
              <a:t>大泉</a:t>
            </a:r>
            <a:r>
              <a:rPr lang="en-US" altLang="ja-JP" b="1" dirty="0" smtClean="0"/>
              <a:t>』</a:t>
            </a:r>
            <a:r>
              <a:rPr lang="ja-JP" altLang="en-US" b="1" dirty="0" smtClean="0"/>
              <a:t>　（１９９７）</a:t>
            </a:r>
            <a:endParaRPr lang="ja-JP" altLang="en-US" b="1" dirty="0"/>
          </a:p>
          <a:p>
            <a:endParaRPr lang="en-US" dirty="0"/>
          </a:p>
        </p:txBody>
      </p:sp>
      <p:pic>
        <p:nvPicPr>
          <p:cNvPr id="8" name="Picture 7"/>
          <p:cNvPicPr>
            <a:picLocks noChangeAspect="1"/>
          </p:cNvPicPr>
          <p:nvPr/>
        </p:nvPicPr>
        <p:blipFill>
          <a:blip r:embed="rId8"/>
          <a:stretch>
            <a:fillRect/>
          </a:stretch>
        </p:blipFill>
        <p:spPr>
          <a:xfrm>
            <a:off x="5034793" y="4422304"/>
            <a:ext cx="2053650" cy="1542104"/>
          </a:xfrm>
          <a:prstGeom prst="rect">
            <a:avLst/>
          </a:prstGeom>
        </p:spPr>
      </p:pic>
    </p:spTree>
    <p:extLst>
      <p:ext uri="{BB962C8B-B14F-4D97-AF65-F5344CB8AC3E}">
        <p14:creationId xmlns:p14="http://schemas.microsoft.com/office/powerpoint/2010/main" val="359983467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034" y="657518"/>
            <a:ext cx="7197591" cy="1384995"/>
          </a:xfrm>
          <a:prstGeom prst="rect">
            <a:avLst/>
          </a:prstGeom>
        </p:spPr>
        <p:txBody>
          <a:bodyPr wrap="square">
            <a:spAutoFit/>
          </a:bodyPr>
          <a:lstStyle/>
          <a:p>
            <a:r>
              <a:rPr lang="ja-JP" altLang="en-US" sz="2800" dirty="0">
                <a:latin typeface="Arial" charset="0"/>
                <a:ea typeface="ＭＳ Ｐゴシック" charset="0"/>
                <a:cs typeface="ＭＳ Ｐゴシック" charset="0"/>
              </a:rPr>
              <a:t>日本に於ける多文化共生と</a:t>
            </a:r>
            <a:r>
              <a:rPr lang="ja-JP" altLang="en-US" sz="2800" dirty="0" smtClean="0">
                <a:latin typeface="Arial" charset="0"/>
                <a:ea typeface="ＭＳ Ｐゴシック" charset="0"/>
                <a:cs typeface="ＭＳ Ｐゴシック" charset="0"/>
              </a:rPr>
              <a:t>その問題点</a:t>
            </a:r>
            <a:endParaRPr lang="en-US" altLang="ja-JP" sz="2800" dirty="0" smtClean="0">
              <a:latin typeface="Arial" charset="0"/>
              <a:ea typeface="ＭＳ Ｐゴシック" charset="0"/>
              <a:cs typeface="ＭＳ Ｐゴシック" charset="0"/>
            </a:endParaRPr>
          </a:p>
          <a:p>
            <a:endParaRPr lang="en-US" sz="2800" dirty="0">
              <a:latin typeface="Arial" charset="0"/>
              <a:ea typeface="ＭＳ Ｐゴシック" charset="0"/>
              <a:cs typeface="ＭＳ Ｐゴシック" charset="0"/>
            </a:endParaRPr>
          </a:p>
          <a:p>
            <a:r>
              <a:rPr lang="ja-JP" altLang="en-US" sz="2800" dirty="0" smtClean="0">
                <a:latin typeface="Arial" charset="0"/>
                <a:ea typeface="ＭＳ Ｐゴシック" charset="0"/>
                <a:cs typeface="ＭＳ Ｐゴシック" charset="0"/>
              </a:rPr>
              <a:t>４）地域社会参加の難しさ</a:t>
            </a:r>
            <a:endParaRPr lang="en-US" altLang="ja-JP" sz="2800" dirty="0"/>
          </a:p>
        </p:txBody>
      </p:sp>
      <p:sp>
        <p:nvSpPr>
          <p:cNvPr id="3" name="TextBox 2"/>
          <p:cNvSpPr txBox="1"/>
          <p:nvPr/>
        </p:nvSpPr>
        <p:spPr>
          <a:xfrm>
            <a:off x="1129034" y="2047755"/>
            <a:ext cx="6421382" cy="2431435"/>
          </a:xfrm>
          <a:prstGeom prst="rect">
            <a:avLst/>
          </a:prstGeom>
          <a:noFill/>
        </p:spPr>
        <p:txBody>
          <a:bodyPr wrap="square" rtlCol="0">
            <a:spAutoFit/>
          </a:bodyPr>
          <a:lstStyle/>
          <a:p>
            <a:endParaRPr lang="en-US" altLang="ja-JP" sz="2400" dirty="0"/>
          </a:p>
          <a:p>
            <a:r>
              <a:rPr lang="ja-JP" altLang="en-US" sz="2000" dirty="0"/>
              <a:t>不安定な雇用形態　（派遣労働、契約社員、アルバイト）</a:t>
            </a:r>
            <a:endParaRPr lang="en-US" altLang="ja-JP" sz="2000" dirty="0"/>
          </a:p>
          <a:p>
            <a:endParaRPr lang="en-US" altLang="ja-JP" sz="2000" dirty="0"/>
          </a:p>
          <a:p>
            <a:endParaRPr lang="en-US" altLang="ja-JP" sz="2000" dirty="0"/>
          </a:p>
          <a:p>
            <a:pPr>
              <a:buFontTx/>
              <a:buChar char="-"/>
            </a:pPr>
            <a:endParaRPr lang="en-US" altLang="ja-JP" sz="2000" dirty="0"/>
          </a:p>
          <a:p>
            <a:endParaRPr lang="en-US" altLang="ja-JP" sz="2400" dirty="0" smtClean="0"/>
          </a:p>
          <a:p>
            <a:endParaRPr lang="en-US" sz="2400" dirty="0"/>
          </a:p>
        </p:txBody>
      </p:sp>
      <p:sp>
        <p:nvSpPr>
          <p:cNvPr id="4" name="TextBox 3"/>
          <p:cNvSpPr txBox="1"/>
          <p:nvPr/>
        </p:nvSpPr>
        <p:spPr>
          <a:xfrm>
            <a:off x="846775" y="3110241"/>
            <a:ext cx="7644502" cy="2062103"/>
          </a:xfrm>
          <a:prstGeom prst="rect">
            <a:avLst/>
          </a:prstGeom>
          <a:noFill/>
        </p:spPr>
        <p:txBody>
          <a:bodyPr wrap="square" rtlCol="0">
            <a:spAutoFit/>
          </a:bodyPr>
          <a:lstStyle/>
          <a:p>
            <a:pPr marL="285750" indent="-285750">
              <a:buFont typeface="Arial"/>
              <a:buChar char="•"/>
            </a:pPr>
            <a:r>
              <a:rPr lang="ja-JP" altLang="en-US" dirty="0"/>
              <a:t>仕事を求めて移住を繰り返す生活</a:t>
            </a:r>
            <a:r>
              <a:rPr lang="ja-JP" altLang="en-US" dirty="0" smtClean="0"/>
              <a:t>形態。</a:t>
            </a:r>
            <a:r>
              <a:rPr lang="en-US" dirty="0" smtClean="0"/>
              <a:t>ひとつの場所に定住すること</a:t>
            </a:r>
            <a:r>
              <a:rPr lang="ja-JP" altLang="en-US" dirty="0" smtClean="0"/>
              <a:t>の難しさ</a:t>
            </a:r>
            <a:endParaRPr lang="en-US" dirty="0" smtClean="0"/>
          </a:p>
          <a:p>
            <a:pPr marL="285750" indent="-285750">
              <a:buFont typeface="Arial"/>
              <a:buChar char="•"/>
            </a:pPr>
            <a:endParaRPr lang="en-US" dirty="0"/>
          </a:p>
          <a:p>
            <a:pPr marL="285750" indent="-285750">
              <a:buFont typeface="Arial"/>
              <a:buChar char="•"/>
            </a:pPr>
            <a:r>
              <a:rPr lang="en-US" dirty="0" smtClean="0"/>
              <a:t>自分が暮らす地域社会への無関心</a:t>
            </a:r>
          </a:p>
          <a:p>
            <a:pPr marL="285750" indent="-285750">
              <a:buFont typeface="Arial"/>
              <a:buChar char="•"/>
            </a:pPr>
            <a:endParaRPr lang="en-US" dirty="0"/>
          </a:p>
          <a:p>
            <a:pPr marL="285750" indent="-285750">
              <a:buFont typeface="Arial"/>
              <a:buChar char="•"/>
            </a:pPr>
            <a:r>
              <a:rPr lang="en-US" dirty="0" smtClean="0"/>
              <a:t>日系人同士の繋がりの薄さ</a:t>
            </a:r>
            <a:r>
              <a:rPr lang="ja-JP" altLang="en-US" dirty="0" smtClean="0"/>
              <a:t>　ー　結束して問題解決にあたる団体の欠如</a:t>
            </a:r>
            <a:endParaRPr lang="en-US" altLang="ja-JP" dirty="0" smtClean="0"/>
          </a:p>
          <a:p>
            <a:endParaRPr lang="en-US" dirty="0"/>
          </a:p>
        </p:txBody>
      </p:sp>
    </p:spTree>
    <p:extLst>
      <p:ext uri="{BB962C8B-B14F-4D97-AF65-F5344CB8AC3E}">
        <p14:creationId xmlns:p14="http://schemas.microsoft.com/office/powerpoint/2010/main" val="145084882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034" y="657518"/>
            <a:ext cx="7197591" cy="1323439"/>
          </a:xfrm>
          <a:prstGeom prst="rect">
            <a:avLst/>
          </a:prstGeom>
        </p:spPr>
        <p:txBody>
          <a:bodyPr wrap="square">
            <a:spAutoFit/>
          </a:bodyPr>
          <a:lstStyle/>
          <a:p>
            <a:r>
              <a:rPr lang="ja-JP" altLang="en-US" sz="2800" dirty="0">
                <a:latin typeface="Arial" charset="0"/>
                <a:ea typeface="ＭＳ Ｐゴシック" charset="0"/>
                <a:cs typeface="ＭＳ Ｐゴシック" charset="0"/>
              </a:rPr>
              <a:t>日本に於ける多文化共生と</a:t>
            </a:r>
            <a:r>
              <a:rPr lang="ja-JP" altLang="en-US" sz="2800" dirty="0" smtClean="0">
                <a:latin typeface="Arial" charset="0"/>
                <a:ea typeface="ＭＳ Ｐゴシック" charset="0"/>
                <a:cs typeface="ＭＳ Ｐゴシック" charset="0"/>
              </a:rPr>
              <a:t>その問題点</a:t>
            </a:r>
            <a:endParaRPr lang="en-US" altLang="ja-JP" sz="2800" dirty="0" smtClean="0">
              <a:latin typeface="Arial" charset="0"/>
              <a:ea typeface="ＭＳ Ｐゴシック" charset="0"/>
              <a:cs typeface="ＭＳ Ｐゴシック" charset="0"/>
            </a:endParaRPr>
          </a:p>
          <a:p>
            <a:endParaRPr lang="en-US" sz="2800" dirty="0">
              <a:latin typeface="Arial" charset="0"/>
              <a:ea typeface="ＭＳ Ｐゴシック" charset="0"/>
              <a:cs typeface="ＭＳ Ｐゴシック" charset="0"/>
            </a:endParaRPr>
          </a:p>
          <a:p>
            <a:r>
              <a:rPr lang="ja-JP" altLang="en-US" sz="2400" dirty="0" smtClean="0">
                <a:latin typeface="Arial" charset="0"/>
                <a:ea typeface="ＭＳ Ｐゴシック" charset="0"/>
                <a:cs typeface="ＭＳ Ｐゴシック" charset="0"/>
              </a:rPr>
              <a:t>５）文化、アイデンティティーに関する問題</a:t>
            </a:r>
            <a:endParaRPr lang="en-US" altLang="ja-JP" sz="2400" dirty="0"/>
          </a:p>
        </p:txBody>
      </p:sp>
      <p:sp>
        <p:nvSpPr>
          <p:cNvPr id="3" name="TextBox 2"/>
          <p:cNvSpPr txBox="1"/>
          <p:nvPr/>
        </p:nvSpPr>
        <p:spPr>
          <a:xfrm>
            <a:off x="1129034" y="2047755"/>
            <a:ext cx="6421382" cy="2123658"/>
          </a:xfrm>
          <a:prstGeom prst="rect">
            <a:avLst/>
          </a:prstGeom>
          <a:noFill/>
        </p:spPr>
        <p:txBody>
          <a:bodyPr wrap="square" rtlCol="0">
            <a:spAutoFit/>
          </a:bodyPr>
          <a:lstStyle/>
          <a:p>
            <a:endParaRPr lang="en-US" altLang="ja-JP" sz="2400" dirty="0"/>
          </a:p>
          <a:p>
            <a:endParaRPr lang="en-US" altLang="ja-JP" sz="2000" dirty="0"/>
          </a:p>
          <a:p>
            <a:endParaRPr lang="en-US" altLang="ja-JP" sz="2000" dirty="0"/>
          </a:p>
          <a:p>
            <a:pPr>
              <a:buFontTx/>
              <a:buChar char="-"/>
            </a:pPr>
            <a:endParaRPr lang="en-US" altLang="ja-JP" sz="2000" dirty="0"/>
          </a:p>
          <a:p>
            <a:endParaRPr lang="en-US" altLang="ja-JP" sz="2400" dirty="0" smtClean="0"/>
          </a:p>
          <a:p>
            <a:endParaRPr lang="en-US" sz="2400" dirty="0"/>
          </a:p>
        </p:txBody>
      </p:sp>
      <p:sp>
        <p:nvSpPr>
          <p:cNvPr id="4" name="TextBox 3"/>
          <p:cNvSpPr txBox="1"/>
          <p:nvPr/>
        </p:nvSpPr>
        <p:spPr>
          <a:xfrm>
            <a:off x="1499498" y="2404746"/>
            <a:ext cx="7644502" cy="1600438"/>
          </a:xfrm>
          <a:prstGeom prst="rect">
            <a:avLst/>
          </a:prstGeom>
          <a:noFill/>
        </p:spPr>
        <p:txBody>
          <a:bodyPr wrap="square" rtlCol="0">
            <a:spAutoFit/>
          </a:bodyPr>
          <a:lstStyle/>
          <a:p>
            <a:pPr marL="285750" indent="-285750">
              <a:buFont typeface="Arial"/>
              <a:buChar char="•"/>
            </a:pPr>
            <a:r>
              <a:rPr lang="ja-JP" altLang="en-US" sz="2000" dirty="0" smtClean="0"/>
              <a:t>精神的</a:t>
            </a:r>
            <a:r>
              <a:rPr lang="ja-JP" altLang="en-US" sz="2000" dirty="0"/>
              <a:t>、文化的なギャップ</a:t>
            </a:r>
            <a:endParaRPr lang="en-US" sz="2000" dirty="0"/>
          </a:p>
          <a:p>
            <a:pPr marL="285750" indent="-285750">
              <a:buFont typeface="Arial"/>
              <a:buChar char="•"/>
            </a:pPr>
            <a:r>
              <a:rPr lang="ja-JP" altLang="en-US" sz="2000" dirty="0"/>
              <a:t>祖国、ふるさと　</a:t>
            </a:r>
            <a:r>
              <a:rPr lang="en-US" altLang="ja-JP" sz="2000" dirty="0"/>
              <a:t>→</a:t>
            </a:r>
            <a:r>
              <a:rPr lang="ja-JP" altLang="en-US" sz="2000" dirty="0"/>
              <a:t>　</a:t>
            </a:r>
            <a:r>
              <a:rPr lang="ja-JP" altLang="en-US" sz="2000" dirty="0" smtClean="0"/>
              <a:t>ガイジン　（ブラジル人）</a:t>
            </a:r>
            <a:endParaRPr lang="en-US" altLang="ja-JP" sz="2000" dirty="0"/>
          </a:p>
          <a:p>
            <a:pPr marL="285750" indent="-285750">
              <a:buFont typeface="Arial"/>
              <a:buChar char="•"/>
            </a:pPr>
            <a:r>
              <a:rPr lang="ja-JP" altLang="en-US" sz="2000" dirty="0"/>
              <a:t>多くの日系人が教育程度の高い、ミドルクラスの出身</a:t>
            </a:r>
            <a:endParaRPr lang="en-US" altLang="ja-JP" sz="2000" dirty="0"/>
          </a:p>
          <a:p>
            <a:pPr marL="285750" indent="-285750">
              <a:buFont typeface="Arial"/>
              <a:buChar char="•"/>
            </a:pPr>
            <a:r>
              <a:rPr lang="ja-JP" altLang="en-US" sz="2000" dirty="0" smtClean="0"/>
              <a:t>ステレオタイプ</a:t>
            </a:r>
            <a:r>
              <a:rPr lang="ja-JP" altLang="en-US" sz="2000" dirty="0"/>
              <a:t>の押しつけ</a:t>
            </a:r>
            <a:endParaRPr lang="en-US" altLang="ja-JP" sz="2000" dirty="0"/>
          </a:p>
          <a:p>
            <a:endParaRPr lang="en-US" dirty="0"/>
          </a:p>
        </p:txBody>
      </p:sp>
      <p:pic>
        <p:nvPicPr>
          <p:cNvPr id="5" name="Picture 4"/>
          <p:cNvPicPr>
            <a:picLocks noChangeAspect="1"/>
          </p:cNvPicPr>
          <p:nvPr/>
        </p:nvPicPr>
        <p:blipFill>
          <a:blip r:embed="rId3"/>
          <a:stretch>
            <a:fillRect/>
          </a:stretch>
        </p:blipFill>
        <p:spPr>
          <a:xfrm>
            <a:off x="2892483" y="4767821"/>
            <a:ext cx="1956280" cy="1337301"/>
          </a:xfrm>
          <a:prstGeom prst="rect">
            <a:avLst/>
          </a:prstGeom>
        </p:spPr>
      </p:pic>
      <p:pic>
        <p:nvPicPr>
          <p:cNvPr id="6" name="Picture 5"/>
          <p:cNvPicPr>
            <a:picLocks noChangeAspect="1"/>
          </p:cNvPicPr>
          <p:nvPr/>
        </p:nvPicPr>
        <p:blipFill>
          <a:blip r:embed="rId4"/>
          <a:stretch>
            <a:fillRect/>
          </a:stretch>
        </p:blipFill>
        <p:spPr>
          <a:xfrm>
            <a:off x="7218389" y="3955746"/>
            <a:ext cx="1414017" cy="2068504"/>
          </a:xfrm>
          <a:prstGeom prst="rect">
            <a:avLst/>
          </a:prstGeom>
        </p:spPr>
      </p:pic>
      <p:pic>
        <p:nvPicPr>
          <p:cNvPr id="7" name="Picture 6" descr="AP971223091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089" y="4767822"/>
            <a:ext cx="1870759" cy="1337301"/>
          </a:xfrm>
          <a:prstGeom prst="rect">
            <a:avLst/>
          </a:prstGeom>
        </p:spPr>
      </p:pic>
      <p:pic>
        <p:nvPicPr>
          <p:cNvPr id="8" name="Picture 7" descr="AP99062302800.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8207" y="4767822"/>
            <a:ext cx="1985467" cy="1256428"/>
          </a:xfrm>
          <a:prstGeom prst="rect">
            <a:avLst/>
          </a:prstGeom>
        </p:spPr>
      </p:pic>
      <p:sp>
        <p:nvSpPr>
          <p:cNvPr id="9" name="TextBox 8"/>
          <p:cNvSpPr txBox="1"/>
          <p:nvPr/>
        </p:nvSpPr>
        <p:spPr>
          <a:xfrm>
            <a:off x="399866" y="6278906"/>
            <a:ext cx="3128366" cy="376264"/>
          </a:xfrm>
          <a:prstGeom prst="rect">
            <a:avLst/>
          </a:prstGeom>
          <a:noFill/>
        </p:spPr>
        <p:txBody>
          <a:bodyPr wrap="square" rtlCol="0">
            <a:spAutoFit/>
          </a:bodyPr>
          <a:lstStyle/>
          <a:p>
            <a:r>
              <a:rPr lang="en-US" dirty="0" err="1" smtClean="0"/>
              <a:t>出典：AP</a:t>
            </a:r>
            <a:r>
              <a:rPr lang="en-US" dirty="0" smtClean="0"/>
              <a:t> Images </a:t>
            </a:r>
            <a:r>
              <a:rPr lang="ja-JP" altLang="en-US" dirty="0" smtClean="0"/>
              <a:t>データベース</a:t>
            </a:r>
            <a:endParaRPr lang="en-US" dirty="0"/>
          </a:p>
        </p:txBody>
      </p:sp>
    </p:spTree>
    <p:extLst>
      <p:ext uri="{BB962C8B-B14F-4D97-AF65-F5344CB8AC3E}">
        <p14:creationId xmlns:p14="http://schemas.microsoft.com/office/powerpoint/2010/main" val="240616167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476" y="274638"/>
            <a:ext cx="7933323" cy="1143000"/>
          </a:xfrm>
        </p:spPr>
        <p:txBody>
          <a:bodyPr>
            <a:normAutofit/>
          </a:bodyPr>
          <a:lstStyle/>
          <a:p>
            <a:pPr algn="l"/>
            <a:r>
              <a:rPr lang="ja-JP" altLang="en-US" sz="3200" dirty="0" smtClean="0"/>
              <a:t>まとめ：将来の展望</a:t>
            </a:r>
            <a:endParaRPr lang="en-US" sz="3200" dirty="0"/>
          </a:p>
        </p:txBody>
      </p:sp>
      <p:sp>
        <p:nvSpPr>
          <p:cNvPr id="3" name="Content Placeholder 2"/>
          <p:cNvSpPr>
            <a:spLocks noGrp="1"/>
          </p:cNvSpPr>
          <p:nvPr>
            <p:ph idx="1"/>
          </p:nvPr>
        </p:nvSpPr>
        <p:spPr>
          <a:xfrm>
            <a:off x="753476" y="1226854"/>
            <a:ext cx="7287483" cy="3823123"/>
          </a:xfrm>
        </p:spPr>
        <p:txBody>
          <a:bodyPr>
            <a:normAutofit/>
          </a:bodyPr>
          <a:lstStyle/>
          <a:p>
            <a:r>
              <a:rPr lang="ja-JP" altLang="en-US" sz="2800" dirty="0" smtClean="0"/>
              <a:t>デカセギ２５年　</a:t>
            </a:r>
            <a:r>
              <a:rPr lang="en-US" altLang="ja-JP" sz="2800" dirty="0" smtClean="0"/>
              <a:t>−</a:t>
            </a:r>
            <a:r>
              <a:rPr lang="ja-JP" altLang="en-US" sz="2800" dirty="0" smtClean="0"/>
              <a:t>　進む定住化</a:t>
            </a:r>
            <a:endParaRPr lang="en-US" altLang="ja-JP" sz="2800" dirty="0" smtClean="0"/>
          </a:p>
          <a:p>
            <a:pPr marL="0" indent="0">
              <a:buNone/>
            </a:pPr>
            <a:endParaRPr lang="en-US" altLang="ja-JP" sz="2800" dirty="0" smtClean="0"/>
          </a:p>
          <a:p>
            <a:r>
              <a:rPr lang="ja-JP" altLang="en-US" sz="2800" dirty="0" smtClean="0"/>
              <a:t>日本で生まれた、或いは育った第二世代が独自の文化を発信する土台が形成されつつある。</a:t>
            </a:r>
            <a:endParaRPr lang="en-US" altLang="ja-JP" sz="2800" dirty="0" smtClean="0"/>
          </a:p>
          <a:p>
            <a:pPr marL="0" indent="0">
              <a:buNone/>
            </a:pPr>
            <a:endParaRPr lang="en-US" altLang="ja-JP" sz="2800" dirty="0" smtClean="0"/>
          </a:p>
        </p:txBody>
      </p:sp>
      <p:pic>
        <p:nvPicPr>
          <p:cNvPr id="4" name="Picture 3" descr="IMG_065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6250" y="4292278"/>
            <a:ext cx="3240549" cy="2290251"/>
          </a:xfrm>
          <a:prstGeom prst="rect">
            <a:avLst/>
          </a:prstGeom>
        </p:spPr>
      </p:pic>
    </p:spTree>
    <p:extLst>
      <p:ext uri="{BB962C8B-B14F-4D97-AF65-F5344CB8AC3E}">
        <p14:creationId xmlns:p14="http://schemas.microsoft.com/office/powerpoint/2010/main" val="3267824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3600" dirty="0" smtClean="0"/>
              <a:t>発表の流れ</a:t>
            </a:r>
            <a:endParaRPr lang="en-US" sz="3600" dirty="0"/>
          </a:p>
        </p:txBody>
      </p:sp>
      <p:sp>
        <p:nvSpPr>
          <p:cNvPr id="3" name="Content Placeholder 2"/>
          <p:cNvSpPr>
            <a:spLocks noGrp="1"/>
          </p:cNvSpPr>
          <p:nvPr>
            <p:ph idx="1"/>
          </p:nvPr>
        </p:nvSpPr>
        <p:spPr>
          <a:xfrm>
            <a:off x="1134084" y="1224541"/>
            <a:ext cx="7353593" cy="5179539"/>
          </a:xfrm>
        </p:spPr>
        <p:txBody>
          <a:bodyPr>
            <a:normAutofit/>
          </a:bodyPr>
          <a:lstStyle/>
          <a:p>
            <a:pPr marL="0" indent="0">
              <a:buNone/>
            </a:pPr>
            <a:r>
              <a:rPr lang="ja-JP" altLang="en-US" sz="2400" dirty="0" smtClean="0"/>
              <a:t>講義１</a:t>
            </a:r>
            <a:endParaRPr lang="en-US" altLang="ja-JP" sz="2400" dirty="0"/>
          </a:p>
          <a:p>
            <a:pPr marL="0" indent="0">
              <a:buNone/>
            </a:pPr>
            <a:r>
              <a:rPr lang="ja-JP" altLang="en-US" sz="2400" dirty="0" smtClean="0"/>
              <a:t>日系移民の南米移住の歴史</a:t>
            </a:r>
            <a:r>
              <a:rPr lang="ja-JP" altLang="en-US" sz="2600" dirty="0" smtClean="0"/>
              <a:t> </a:t>
            </a:r>
            <a:r>
              <a:rPr lang="en-US" altLang="ja-JP" sz="1900" dirty="0" smtClean="0"/>
              <a:t>〜</a:t>
            </a:r>
            <a:r>
              <a:rPr lang="ja-JP" altLang="en-US" sz="1900" dirty="0" smtClean="0"/>
              <a:t>ブラジルを中心に</a:t>
            </a:r>
            <a:r>
              <a:rPr lang="en-US" altLang="ja-JP" sz="1900" dirty="0" smtClean="0"/>
              <a:t>〜</a:t>
            </a:r>
            <a:r>
              <a:rPr lang="en-US" altLang="ja-JP" sz="2600" dirty="0" smtClean="0"/>
              <a:t/>
            </a:r>
            <a:br>
              <a:rPr lang="en-US" altLang="ja-JP" sz="2600" dirty="0" smtClean="0"/>
            </a:br>
            <a:endParaRPr lang="en-US" altLang="ja-JP" sz="2600" dirty="0" smtClean="0"/>
          </a:p>
          <a:p>
            <a:pPr lvl="1"/>
            <a:r>
              <a:rPr lang="ja-JP" altLang="en-US" sz="1600" dirty="0" smtClean="0"/>
              <a:t>日本から南米への移民はいつ頃、どのようにして始まったのか？</a:t>
            </a:r>
            <a:endParaRPr lang="en-US" altLang="ja-JP" sz="1600" dirty="0" smtClean="0"/>
          </a:p>
          <a:p>
            <a:pPr lvl="1"/>
            <a:r>
              <a:rPr lang="ja-JP" altLang="en-US" sz="1600" dirty="0" smtClean="0"/>
              <a:t>日系移民のブラジルでの暮らし</a:t>
            </a:r>
            <a:endParaRPr lang="en-US" altLang="ja-JP" sz="1600" dirty="0" smtClean="0"/>
          </a:p>
          <a:p>
            <a:pPr marL="0" indent="0">
              <a:buNone/>
            </a:pPr>
            <a:endParaRPr lang="en-US" altLang="ja-JP" sz="2000" dirty="0" smtClean="0"/>
          </a:p>
          <a:p>
            <a:pPr marL="0" indent="0">
              <a:buNone/>
            </a:pPr>
            <a:r>
              <a:rPr lang="ja-JP" altLang="en-US" sz="2400" dirty="0" smtClean="0"/>
              <a:t>講義２</a:t>
            </a:r>
            <a:endParaRPr lang="en-US" altLang="ja-JP" sz="2400" dirty="0" smtClean="0"/>
          </a:p>
          <a:p>
            <a:pPr marL="0" indent="0">
              <a:buNone/>
            </a:pPr>
            <a:r>
              <a:rPr lang="en-US" dirty="0" smtClean="0"/>
              <a:t> </a:t>
            </a:r>
            <a:r>
              <a:rPr lang="ja-JP" altLang="en-US" sz="2400" dirty="0" smtClean="0"/>
              <a:t>ニューカマーと多文化共生社会</a:t>
            </a:r>
            <a:r>
              <a:rPr lang="en-US" dirty="0" smtClean="0"/>
              <a:t/>
            </a:r>
            <a:br>
              <a:rPr lang="en-US" dirty="0" smtClean="0"/>
            </a:br>
            <a:endParaRPr lang="en-US" dirty="0" smtClean="0"/>
          </a:p>
          <a:p>
            <a:pPr marL="685800" lvl="1"/>
            <a:r>
              <a:rPr lang="ja-JP" altLang="en-US" sz="1600" dirty="0" smtClean="0"/>
              <a:t>１９９０年代から</a:t>
            </a:r>
            <a:r>
              <a:rPr lang="ja-JP" altLang="en-US" sz="1600" dirty="0"/>
              <a:t>始まった</a:t>
            </a:r>
            <a:r>
              <a:rPr lang="ja-JP" altLang="en-US" sz="1600" dirty="0" smtClean="0"/>
              <a:t>日系移民の</a:t>
            </a:r>
            <a:r>
              <a:rPr lang="ja-JP" altLang="en-US" sz="1600" dirty="0"/>
              <a:t>「デカセギ里帰り移住」</a:t>
            </a:r>
            <a:endParaRPr lang="en-US" altLang="ja-JP" sz="1600" dirty="0"/>
          </a:p>
          <a:p>
            <a:pPr marL="685800" lvl="1"/>
            <a:r>
              <a:rPr lang="ja-JP" altLang="en-US" sz="1600" dirty="0" smtClean="0"/>
              <a:t>ニューカマー：デカセギ里帰り移住者の暮らし</a:t>
            </a:r>
            <a:endParaRPr lang="en-US" altLang="ja-JP" sz="1600" dirty="0" smtClean="0"/>
          </a:p>
          <a:p>
            <a:pPr marL="685800" lvl="1"/>
            <a:r>
              <a:rPr lang="ja-JP" altLang="en-US" sz="1600" dirty="0" smtClean="0"/>
              <a:t>多文化共生の問題点</a:t>
            </a:r>
            <a:endParaRPr lang="en-US" altLang="ja-JP" sz="1600" dirty="0" smtClean="0"/>
          </a:p>
          <a:p>
            <a:pPr marL="685800" lvl="1"/>
            <a:r>
              <a:rPr lang="ja-JP" altLang="en-US" sz="1600" dirty="0" smtClean="0"/>
              <a:t>まとめ：将来の展望</a:t>
            </a:r>
            <a:endParaRPr lang="en-US" altLang="ja-JP" sz="1600" dirty="0" smtClean="0"/>
          </a:p>
          <a:p>
            <a:pPr marL="0" indent="0">
              <a:buNone/>
            </a:pPr>
            <a:endParaRPr lang="en-US" dirty="0"/>
          </a:p>
        </p:txBody>
      </p:sp>
    </p:spTree>
    <p:extLst>
      <p:ext uri="{BB962C8B-B14F-4D97-AF65-F5344CB8AC3E}">
        <p14:creationId xmlns:p14="http://schemas.microsoft.com/office/powerpoint/2010/main" val="41054316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057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44337">
            <a:off x="3103955" y="745503"/>
            <a:ext cx="2283048" cy="3173226"/>
          </a:xfrm>
          <a:prstGeom prst="rect">
            <a:avLst/>
          </a:prstGeom>
        </p:spPr>
      </p:pic>
      <p:pic>
        <p:nvPicPr>
          <p:cNvPr id="4" name="Picture 3" descr="Screen Shot 2016-03-20 at 4.10.3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388" y="2832878"/>
            <a:ext cx="4029194" cy="2805309"/>
          </a:xfrm>
          <a:prstGeom prst="rect">
            <a:avLst/>
          </a:prstGeom>
        </p:spPr>
      </p:pic>
      <p:pic>
        <p:nvPicPr>
          <p:cNvPr id="5" name="Picture 4" descr="IMG_0577.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3289" y="629399"/>
            <a:ext cx="3123286" cy="4406956"/>
          </a:xfrm>
          <a:prstGeom prst="rect">
            <a:avLst/>
          </a:prstGeom>
        </p:spPr>
      </p:pic>
      <p:sp>
        <p:nvSpPr>
          <p:cNvPr id="6" name="TextBox 5"/>
          <p:cNvSpPr txBox="1"/>
          <p:nvPr/>
        </p:nvSpPr>
        <p:spPr>
          <a:xfrm>
            <a:off x="246547" y="5913592"/>
            <a:ext cx="5662427" cy="369332"/>
          </a:xfrm>
          <a:prstGeom prst="rect">
            <a:avLst/>
          </a:prstGeom>
          <a:noFill/>
        </p:spPr>
        <p:txBody>
          <a:bodyPr wrap="none" rtlCol="0">
            <a:spAutoFit/>
          </a:bodyPr>
          <a:lstStyle/>
          <a:p>
            <a:r>
              <a:rPr lang="ja-JP" altLang="en-US" dirty="0" smtClean="0"/>
              <a:t>大泉町国際交流協会ボランティア講師による日本語講座</a:t>
            </a:r>
            <a:endParaRPr lang="en-US" dirty="0"/>
          </a:p>
        </p:txBody>
      </p:sp>
    </p:spTree>
    <p:extLst>
      <p:ext uri="{BB962C8B-B14F-4D97-AF65-F5344CB8AC3E}">
        <p14:creationId xmlns:p14="http://schemas.microsoft.com/office/powerpoint/2010/main" val="339913678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0297" y="612844"/>
            <a:ext cx="6260599" cy="1569660"/>
          </a:xfrm>
          <a:prstGeom prst="rect">
            <a:avLst/>
          </a:prstGeom>
        </p:spPr>
        <p:txBody>
          <a:bodyPr wrap="square">
            <a:spAutoFit/>
          </a:bodyPr>
          <a:lstStyle/>
          <a:p>
            <a:pPr marL="285750" indent="-285750">
              <a:buFont typeface="Arial"/>
              <a:buChar char="•"/>
            </a:pPr>
            <a:r>
              <a:rPr lang="ja-JP" altLang="en-US" sz="2400" dirty="0"/>
              <a:t>複雑なアイデンティティー、多様な価値を受け入れる</a:t>
            </a:r>
            <a:r>
              <a:rPr lang="ja-JP" altLang="en-US" sz="2400" dirty="0" smtClean="0"/>
              <a:t>取り組み　</a:t>
            </a:r>
            <a:r>
              <a:rPr lang="en-US" altLang="ja-JP" sz="2400" dirty="0" smtClean="0"/>
              <a:t>→</a:t>
            </a:r>
            <a:r>
              <a:rPr lang="ja-JP" altLang="en-US" sz="2400" dirty="0" smtClean="0"/>
              <a:t>　真の多文化共生</a:t>
            </a:r>
            <a:endParaRPr lang="en-US" altLang="ja-JP" sz="2400" dirty="0" smtClean="0"/>
          </a:p>
          <a:p>
            <a:endParaRPr lang="en-US" altLang="ja-JP" sz="2400" dirty="0"/>
          </a:p>
          <a:p>
            <a:pPr marL="285750" indent="-285750">
              <a:buFont typeface="Arial"/>
              <a:buChar char="•"/>
            </a:pPr>
            <a:r>
              <a:rPr lang="ja-JP" altLang="en-US" sz="2400" dirty="0"/>
              <a:t>在留外国人の政治参加</a:t>
            </a:r>
            <a:endParaRPr lang="en-US" sz="2400" dirty="0"/>
          </a:p>
        </p:txBody>
      </p:sp>
      <p:pic>
        <p:nvPicPr>
          <p:cNvPr id="3" name="Picture 2" descr="SAM_076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4705" y="3422273"/>
            <a:ext cx="3461019" cy="2595764"/>
          </a:xfrm>
          <a:prstGeom prst="rect">
            <a:avLst/>
          </a:prstGeom>
        </p:spPr>
      </p:pic>
      <p:pic>
        <p:nvPicPr>
          <p:cNvPr id="4" name="Picture 3" descr="SAM_0819.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0433" y="3422272"/>
            <a:ext cx="3461019" cy="2595764"/>
          </a:xfrm>
          <a:prstGeom prst="rect">
            <a:avLst/>
          </a:prstGeom>
        </p:spPr>
      </p:pic>
    </p:spTree>
    <p:extLst>
      <p:ext uri="{BB962C8B-B14F-4D97-AF65-F5344CB8AC3E}">
        <p14:creationId xmlns:p14="http://schemas.microsoft.com/office/powerpoint/2010/main" val="210977441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2800" dirty="0" smtClean="0"/>
              <a:t>参考文献</a:t>
            </a:r>
            <a:endParaRPr lang="en-US" sz="2800" dirty="0"/>
          </a:p>
        </p:txBody>
      </p:sp>
      <p:sp>
        <p:nvSpPr>
          <p:cNvPr id="4" name="Rectangle 3"/>
          <p:cNvSpPr/>
          <p:nvPr/>
        </p:nvSpPr>
        <p:spPr>
          <a:xfrm>
            <a:off x="720878" y="1361785"/>
            <a:ext cx="7586388" cy="4801315"/>
          </a:xfrm>
          <a:prstGeom prst="rect">
            <a:avLst/>
          </a:prstGeom>
        </p:spPr>
        <p:txBody>
          <a:bodyPr wrap="square">
            <a:spAutoFit/>
          </a:bodyPr>
          <a:lstStyle/>
          <a:p>
            <a:r>
              <a:rPr lang="en-US" dirty="0"/>
              <a:t>梶田孝道他. 2005. 『</a:t>
            </a:r>
            <a:r>
              <a:rPr lang="en-US" dirty="0" err="1"/>
              <a:t>顔の見えない定住化―日系ブラジル人と国家・市場・移民ネットワーク</a:t>
            </a:r>
            <a:r>
              <a:rPr lang="en-US" dirty="0"/>
              <a:t>』 愛知：名古屋大学</a:t>
            </a:r>
            <a:r>
              <a:rPr lang="ja-JP" altLang="en-US" dirty="0"/>
              <a:t>出版会</a:t>
            </a:r>
            <a:r>
              <a:rPr lang="en-US" dirty="0"/>
              <a:t>.</a:t>
            </a:r>
          </a:p>
          <a:p>
            <a:r>
              <a:rPr lang="en-US" dirty="0"/>
              <a:t> </a:t>
            </a:r>
            <a:endParaRPr lang="en-US" dirty="0" smtClean="0"/>
          </a:p>
          <a:p>
            <a:r>
              <a:rPr lang="en-US" dirty="0" smtClean="0"/>
              <a:t>上</a:t>
            </a:r>
            <a:r>
              <a:rPr lang="en-US" dirty="0"/>
              <a:t>毛新聞社. 1997. 『</a:t>
            </a:r>
            <a:r>
              <a:rPr lang="en-US" dirty="0" err="1"/>
              <a:t>サンバの町から―外国人と共に生きる群馬・大泉</a:t>
            </a:r>
            <a:r>
              <a:rPr lang="en-US" dirty="0"/>
              <a:t>』 </a:t>
            </a:r>
            <a:r>
              <a:rPr lang="ja-JP" altLang="en-US" dirty="0"/>
              <a:t>群馬：</a:t>
            </a:r>
            <a:r>
              <a:rPr lang="en-US" dirty="0"/>
              <a:t>上毛新聞社</a:t>
            </a:r>
            <a:r>
              <a:rPr lang="en-US" dirty="0" smtClean="0"/>
              <a:t>.</a:t>
            </a:r>
          </a:p>
          <a:p>
            <a:endParaRPr lang="en-US" dirty="0"/>
          </a:p>
          <a:p>
            <a:r>
              <a:rPr lang="en-US" dirty="0"/>
              <a:t> </a:t>
            </a:r>
            <a:r>
              <a:rPr lang="ja-JP" altLang="en-US" dirty="0"/>
              <a:t>三田千代子</a:t>
            </a:r>
            <a:r>
              <a:rPr lang="en-US" altLang="ja-JP" dirty="0"/>
              <a:t>. 2009. </a:t>
            </a:r>
            <a:r>
              <a:rPr lang="ja-JP" altLang="en-US" i="1" dirty="0"/>
              <a:t>「出稼ぎ」から「デカセギ」へ</a:t>
            </a:r>
            <a:r>
              <a:rPr lang="en-US" altLang="ja-JP" i="1" dirty="0"/>
              <a:t>―</a:t>
            </a:r>
            <a:r>
              <a:rPr lang="ja-JP" altLang="en-US" i="1" dirty="0"/>
              <a:t>ブラジル移民</a:t>
            </a:r>
            <a:r>
              <a:rPr lang="en-US" altLang="ja-JP" i="1" dirty="0"/>
              <a:t>100</a:t>
            </a:r>
            <a:r>
              <a:rPr lang="ja-JP" altLang="en-US" i="1" dirty="0"/>
              <a:t>年にみる人と文化のダイナミズム</a:t>
            </a:r>
            <a:r>
              <a:rPr lang="en-US" altLang="ja-JP" dirty="0"/>
              <a:t>. Tōkyō: </a:t>
            </a:r>
            <a:r>
              <a:rPr lang="ja-JP" altLang="en-US" dirty="0"/>
              <a:t>不二出版</a:t>
            </a:r>
            <a:r>
              <a:rPr lang="en-US" altLang="ja-JP" dirty="0" smtClean="0"/>
              <a:t>.</a:t>
            </a:r>
          </a:p>
          <a:p>
            <a:endParaRPr lang="en-US" altLang="ja-JP" dirty="0"/>
          </a:p>
          <a:p>
            <a:r>
              <a:rPr lang="ja-JP" altLang="en-US" dirty="0"/>
              <a:t>三田千代子</a:t>
            </a:r>
            <a:r>
              <a:rPr lang="en-US" altLang="ja-JP" dirty="0"/>
              <a:t>. 2011. </a:t>
            </a:r>
            <a:r>
              <a:rPr lang="ja-JP" altLang="en-US" dirty="0"/>
              <a:t>グローバル化の中で生きるとは</a:t>
            </a:r>
            <a:r>
              <a:rPr lang="en-US" altLang="ja-JP" dirty="0"/>
              <a:t>―</a:t>
            </a:r>
            <a:r>
              <a:rPr lang="ja-JP" altLang="en-US" dirty="0"/>
              <a:t>日系ブラジル人のトランスナショナルな暮らし</a:t>
            </a:r>
            <a:r>
              <a:rPr lang="en-US" altLang="ja-JP" dirty="0"/>
              <a:t>. Tōkyō: </a:t>
            </a:r>
            <a:r>
              <a:rPr lang="ja-JP" altLang="en-US" dirty="0"/>
              <a:t>上智大学</a:t>
            </a:r>
            <a:r>
              <a:rPr lang="en-US" altLang="ja-JP" dirty="0"/>
              <a:t>.</a:t>
            </a:r>
          </a:p>
          <a:p>
            <a:endParaRPr lang="en-US" dirty="0"/>
          </a:p>
          <a:p>
            <a:r>
              <a:rPr lang="en-US" dirty="0" smtClean="0"/>
              <a:t>水</a:t>
            </a:r>
            <a:r>
              <a:rPr lang="en-US" dirty="0"/>
              <a:t>野龍哉. 2016. 移民の詩 大泉ブラジルタウン物語. 東京: </a:t>
            </a:r>
            <a:r>
              <a:rPr lang="en-US" dirty="0" err="1"/>
              <a:t>CCCメディアハウス</a:t>
            </a:r>
            <a:r>
              <a:rPr lang="en-US" dirty="0"/>
              <a:t>.</a:t>
            </a:r>
          </a:p>
          <a:p>
            <a:r>
              <a:rPr lang="en-US" dirty="0"/>
              <a:t> </a:t>
            </a:r>
          </a:p>
          <a:p>
            <a:r>
              <a:rPr lang="en-US" dirty="0"/>
              <a:t>三浦綾希子. 2015. </a:t>
            </a:r>
            <a:r>
              <a:rPr lang="en-US" altLang="ja-JP" dirty="0"/>
              <a:t>『</a:t>
            </a:r>
            <a:r>
              <a:rPr lang="en-US" dirty="0"/>
              <a:t>ニューカマーの子どもと移民コミュニティ: 第二世代のエスニックアイデンティティ</a:t>
            </a:r>
            <a:r>
              <a:rPr lang="en-US" altLang="ja-JP" dirty="0"/>
              <a:t>』</a:t>
            </a:r>
            <a:r>
              <a:rPr lang="en-US" dirty="0"/>
              <a:t>. </a:t>
            </a:r>
            <a:r>
              <a:rPr lang="ja-JP" altLang="en-US" dirty="0"/>
              <a:t>東京</a:t>
            </a:r>
            <a:r>
              <a:rPr lang="en-US" dirty="0"/>
              <a:t>: 勁草書房.</a:t>
            </a:r>
          </a:p>
          <a:p>
            <a:r>
              <a:rPr lang="en-US" dirty="0"/>
              <a:t> </a:t>
            </a:r>
          </a:p>
        </p:txBody>
      </p:sp>
    </p:spTree>
    <p:extLst>
      <p:ext uri="{BB962C8B-B14F-4D97-AF65-F5344CB8AC3E}">
        <p14:creationId xmlns:p14="http://schemas.microsoft.com/office/powerpoint/2010/main" val="343726811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321" y="1373841"/>
            <a:ext cx="7552060" cy="4555094"/>
          </a:xfrm>
          <a:prstGeom prst="rect">
            <a:avLst/>
          </a:prstGeom>
          <a:noFill/>
        </p:spPr>
        <p:txBody>
          <a:bodyPr wrap="square" rtlCol="0">
            <a:spAutoFit/>
          </a:bodyPr>
          <a:lstStyle/>
          <a:p>
            <a:r>
              <a:rPr lang="en-US" sz="1600" dirty="0" err="1"/>
              <a:t>Ishi</a:t>
            </a:r>
            <a:r>
              <a:rPr lang="en-US" sz="1600" dirty="0"/>
              <a:t>, Angelo Akimitsu. </a:t>
            </a:r>
            <a:r>
              <a:rPr lang="en-US" sz="1600" dirty="0" smtClean="0"/>
              <a:t>2003. </a:t>
            </a:r>
            <a:r>
              <a:rPr lang="en-US" sz="1600" dirty="0"/>
              <a:t>“Transnational strategies by Japanese-Brazilian migrants in the age of IT.” In </a:t>
            </a:r>
            <a:r>
              <a:rPr lang="en-US" sz="1600" i="1" dirty="0"/>
              <a:t>Global Japan: the experience of Japan's new immigrant and overseas communities</a:t>
            </a:r>
            <a:r>
              <a:rPr lang="en-US" sz="1600" dirty="0"/>
              <a:t>, eds. Roger Goodman et al, 209-221. London, UK: </a:t>
            </a:r>
            <a:r>
              <a:rPr lang="en-US" sz="1600" dirty="0" err="1"/>
              <a:t>Routledge</a:t>
            </a:r>
            <a:r>
              <a:rPr lang="en-US" sz="1600" dirty="0"/>
              <a:t>/</a:t>
            </a:r>
            <a:r>
              <a:rPr lang="en-US" sz="1600" dirty="0" err="1"/>
              <a:t>Cruzon</a:t>
            </a:r>
            <a:r>
              <a:rPr lang="en-US" sz="1600" dirty="0"/>
              <a:t> Press. </a:t>
            </a:r>
            <a:endParaRPr lang="en-US" sz="1600" dirty="0" smtClean="0"/>
          </a:p>
          <a:p>
            <a:endParaRPr lang="en-US" sz="1600" dirty="0"/>
          </a:p>
          <a:p>
            <a:r>
              <a:rPr lang="en-US" sz="1600" dirty="0" smtClean="0"/>
              <a:t>Lesser</a:t>
            </a:r>
            <a:r>
              <a:rPr lang="en-US" sz="1600" dirty="0"/>
              <a:t>, Jeffrey, ed. 2003. </a:t>
            </a:r>
            <a:r>
              <a:rPr lang="en-US" sz="1600" i="1" dirty="0"/>
              <a:t>Searching for Home Abroad: Japanese Brazilians and Transnationalism</a:t>
            </a:r>
            <a:r>
              <a:rPr lang="en-US" sz="1600" dirty="0"/>
              <a:t>. Durham: Duke University Press.</a:t>
            </a:r>
          </a:p>
          <a:p>
            <a:r>
              <a:rPr lang="en-US" sz="1600" dirty="0"/>
              <a:t> </a:t>
            </a:r>
          </a:p>
          <a:p>
            <a:r>
              <a:rPr lang="en-US" sz="1600" dirty="0"/>
              <a:t>Roth, Joshua </a:t>
            </a:r>
            <a:r>
              <a:rPr lang="en-US" sz="1600" dirty="0" err="1"/>
              <a:t>Hotaka</a:t>
            </a:r>
            <a:r>
              <a:rPr lang="en-US" sz="1600" dirty="0"/>
              <a:t>. 2002. </a:t>
            </a:r>
            <a:r>
              <a:rPr lang="en-US" sz="1600" i="1" dirty="0"/>
              <a:t>Brokered Homeland: Japanese Brazilian Migrants in Japan / Joshua </a:t>
            </a:r>
            <a:r>
              <a:rPr lang="en-US" sz="1600" i="1" dirty="0" err="1"/>
              <a:t>Hotaka</a:t>
            </a:r>
            <a:r>
              <a:rPr lang="en-US" sz="1600" i="1" dirty="0"/>
              <a:t> Roth</a:t>
            </a:r>
            <a:r>
              <a:rPr lang="en-US" sz="1600" dirty="0"/>
              <a:t>. Ithaca: Cornell University Press.</a:t>
            </a:r>
          </a:p>
          <a:p>
            <a:r>
              <a:rPr lang="en-US" sz="1600" dirty="0"/>
              <a:t> </a:t>
            </a:r>
          </a:p>
          <a:p>
            <a:r>
              <a:rPr lang="en-US" sz="1600" dirty="0" err="1"/>
              <a:t>Tsuda</a:t>
            </a:r>
            <a:r>
              <a:rPr lang="en-US" sz="1600" dirty="0"/>
              <a:t>, </a:t>
            </a:r>
            <a:r>
              <a:rPr lang="en-US" sz="1600" dirty="0" err="1"/>
              <a:t>Takeyuki</a:t>
            </a:r>
            <a:r>
              <a:rPr lang="en-US" sz="1600" dirty="0"/>
              <a:t>. 2003. </a:t>
            </a:r>
            <a:r>
              <a:rPr lang="en-US" sz="1600" i="1" dirty="0"/>
              <a:t>Strangers in the Ethnic Homeland: Japanese Brazilian Return Migration in Transnational Perspective</a:t>
            </a:r>
            <a:r>
              <a:rPr lang="en-US" sz="1600" dirty="0"/>
              <a:t>. New York: Columbia University Press.</a:t>
            </a:r>
          </a:p>
          <a:p>
            <a:endParaRPr lang="en-US" sz="1600" dirty="0"/>
          </a:p>
          <a:p>
            <a:r>
              <a:rPr lang="en-US" sz="1600" dirty="0"/>
              <a:t>Willis, David Blake, and Stephen Murphy-</a:t>
            </a:r>
            <a:r>
              <a:rPr lang="en-US" sz="1600" dirty="0" err="1"/>
              <a:t>Shigematsu</a:t>
            </a:r>
            <a:r>
              <a:rPr lang="en-US" sz="1600" dirty="0"/>
              <a:t>, eds. 2008. </a:t>
            </a:r>
            <a:r>
              <a:rPr lang="en-US" sz="1600" i="1" dirty="0"/>
              <a:t>Transcultural Japan: At the Borderlands of Race, Gender and Identity</a:t>
            </a:r>
            <a:r>
              <a:rPr lang="en-US" sz="1600" dirty="0"/>
              <a:t>. </a:t>
            </a:r>
            <a:r>
              <a:rPr lang="en-US" sz="1600" dirty="0" err="1"/>
              <a:t>Routledge</a:t>
            </a:r>
            <a:r>
              <a:rPr lang="en-US" sz="1600" dirty="0"/>
              <a:t> </a:t>
            </a:r>
            <a:endParaRPr lang="en-US" sz="1600" dirty="0" smtClean="0"/>
          </a:p>
          <a:p>
            <a:endParaRPr lang="en-US" sz="1600" dirty="0"/>
          </a:p>
          <a:p>
            <a:r>
              <a:rPr lang="en-US" sz="1600" dirty="0"/>
              <a:t> Yamashita Karen </a:t>
            </a:r>
            <a:r>
              <a:rPr lang="en-US" sz="1600" dirty="0" err="1"/>
              <a:t>Tei</a:t>
            </a:r>
            <a:r>
              <a:rPr lang="en-US" sz="1600" dirty="0"/>
              <a:t>. 2001. </a:t>
            </a:r>
            <a:r>
              <a:rPr lang="en-US" sz="1600" i="1" dirty="0"/>
              <a:t>Circle K Cycles</a:t>
            </a:r>
            <a:r>
              <a:rPr lang="en-US" sz="1600" dirty="0"/>
              <a:t>. Coffee House Press.</a:t>
            </a:r>
          </a:p>
          <a:p>
            <a:endParaRPr lang="en-US" dirty="0"/>
          </a:p>
        </p:txBody>
      </p:sp>
    </p:spTree>
    <p:extLst>
      <p:ext uri="{BB962C8B-B14F-4D97-AF65-F5344CB8AC3E}">
        <p14:creationId xmlns:p14="http://schemas.microsoft.com/office/powerpoint/2010/main" val="118237548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0209" y="1423058"/>
            <a:ext cx="7294821" cy="3970318"/>
          </a:xfrm>
          <a:prstGeom prst="rect">
            <a:avLst/>
          </a:prstGeom>
          <a:noFill/>
        </p:spPr>
        <p:txBody>
          <a:bodyPr wrap="square" rtlCol="0">
            <a:spAutoFit/>
          </a:bodyPr>
          <a:lstStyle/>
          <a:p>
            <a:r>
              <a:rPr lang="ja-JP" altLang="en-US" dirty="0" smtClean="0"/>
              <a:t>藤橋誠監督　</a:t>
            </a:r>
            <a:r>
              <a:rPr lang="en-US" altLang="ja-JP" dirty="0" smtClean="0"/>
              <a:t>2015. </a:t>
            </a:r>
            <a:r>
              <a:rPr lang="ja-JP" altLang="en-US" dirty="0"/>
              <a:t>日伯恊働まち映画</a:t>
            </a:r>
            <a:r>
              <a:rPr lang="en-US" altLang="ja-JP" dirty="0"/>
              <a:t>『</a:t>
            </a:r>
            <a:r>
              <a:rPr lang="ja-JP" altLang="en-US" dirty="0"/>
              <a:t>サンゴーヨン・サッカー</a:t>
            </a:r>
            <a:r>
              <a:rPr lang="en-US" altLang="ja-JP" dirty="0"/>
              <a:t>』</a:t>
            </a:r>
          </a:p>
          <a:p>
            <a:endParaRPr lang="en-US" altLang="ja-JP" dirty="0" smtClean="0"/>
          </a:p>
          <a:p>
            <a:r>
              <a:rPr lang="ja-JP" altLang="en-US" dirty="0" smtClean="0"/>
              <a:t>富田克也監督　</a:t>
            </a:r>
            <a:r>
              <a:rPr lang="en-US" altLang="ja-JP" dirty="0" smtClean="0"/>
              <a:t>2011. 『</a:t>
            </a:r>
            <a:r>
              <a:rPr lang="ja-JP" altLang="en-US" dirty="0" smtClean="0"/>
              <a:t>サウダーヂ</a:t>
            </a:r>
            <a:r>
              <a:rPr lang="en-US" altLang="ja-JP" dirty="0" smtClean="0"/>
              <a:t>』</a:t>
            </a:r>
          </a:p>
          <a:p>
            <a:r>
              <a:rPr lang="ja-JP" altLang="en-US" dirty="0" smtClean="0"/>
              <a:t>　</a:t>
            </a:r>
            <a:endParaRPr lang="en-US" altLang="ja-JP" dirty="0" smtClean="0"/>
          </a:p>
          <a:p>
            <a:r>
              <a:rPr lang="ja-JP" altLang="en-US" dirty="0" smtClean="0"/>
              <a:t>津村</a:t>
            </a:r>
            <a:r>
              <a:rPr lang="ja-JP" altLang="en-US" dirty="0"/>
              <a:t>公博</a:t>
            </a:r>
            <a:r>
              <a:rPr lang="en-US" altLang="ja-JP" dirty="0"/>
              <a:t>, and </a:t>
            </a:r>
            <a:r>
              <a:rPr lang="ja-JP" altLang="en-US" dirty="0"/>
              <a:t>中村</a:t>
            </a:r>
            <a:r>
              <a:rPr lang="ja-JP" altLang="en-US" dirty="0" smtClean="0"/>
              <a:t>真夕監督</a:t>
            </a:r>
            <a:r>
              <a:rPr lang="en-US" altLang="ja-JP" dirty="0" smtClean="0"/>
              <a:t>. </a:t>
            </a:r>
            <a:r>
              <a:rPr lang="en-US" altLang="ja-JP" dirty="0"/>
              <a:t>2013. </a:t>
            </a:r>
            <a:r>
              <a:rPr lang="en-US" altLang="ja-JP" dirty="0" smtClean="0"/>
              <a:t>『</a:t>
            </a:r>
            <a:r>
              <a:rPr lang="ja-JP" altLang="en-US" dirty="0" smtClean="0"/>
              <a:t>孤独</a:t>
            </a:r>
            <a:r>
              <a:rPr lang="ja-JP" altLang="en-US" dirty="0"/>
              <a:t>なツバメたち</a:t>
            </a:r>
            <a:r>
              <a:rPr lang="en-US" altLang="ja-JP" dirty="0"/>
              <a:t>~</a:t>
            </a:r>
            <a:r>
              <a:rPr lang="ja-JP" altLang="en-US" dirty="0"/>
              <a:t>デカセギの子供に生まれて</a:t>
            </a:r>
            <a:r>
              <a:rPr lang="en-US" altLang="ja-JP" dirty="0" smtClean="0"/>
              <a:t>~』. DVD</a:t>
            </a:r>
            <a:r>
              <a:rPr lang="ja-JP" altLang="en-US" dirty="0" smtClean="0"/>
              <a:t>　</a:t>
            </a:r>
            <a:r>
              <a:rPr lang="en-US" altLang="ja-JP" dirty="0" smtClean="0"/>
              <a:t>TO</a:t>
            </a:r>
            <a:r>
              <a:rPr lang="ja-JP" altLang="en-US" dirty="0"/>
              <a:t>ブックス</a:t>
            </a:r>
            <a:r>
              <a:rPr lang="en-US" altLang="ja-JP" dirty="0" smtClean="0"/>
              <a:t>.</a:t>
            </a:r>
          </a:p>
          <a:p>
            <a:endParaRPr lang="en-US" altLang="ja-JP" dirty="0"/>
          </a:p>
          <a:p>
            <a:r>
              <a:rPr lang="en-US" altLang="ja-JP" dirty="0" smtClean="0"/>
              <a:t>Maxwell, Roberto </a:t>
            </a:r>
            <a:r>
              <a:rPr lang="ja-JP" altLang="en-US" dirty="0" smtClean="0"/>
              <a:t>監督</a:t>
            </a:r>
            <a:r>
              <a:rPr lang="en-US" altLang="ja-JP" dirty="0" smtClean="0"/>
              <a:t> 2015.</a:t>
            </a:r>
            <a:r>
              <a:rPr lang="ja-JP" altLang="en-US" dirty="0" smtClean="0"/>
              <a:t>「</a:t>
            </a:r>
            <a:r>
              <a:rPr lang="ja-JP" altLang="en-US" dirty="0"/>
              <a:t>軌跡 </a:t>
            </a:r>
            <a:r>
              <a:rPr lang="en-US" altLang="ja-JP" dirty="0"/>
              <a:t>〜</a:t>
            </a:r>
            <a:r>
              <a:rPr lang="ja-JP" altLang="en-US" dirty="0"/>
              <a:t>在日ブラジル人の</a:t>
            </a:r>
            <a:r>
              <a:rPr lang="en-US" altLang="ja-JP" dirty="0"/>
              <a:t>25</a:t>
            </a:r>
            <a:r>
              <a:rPr lang="ja-JP" altLang="en-US" dirty="0"/>
              <a:t>年</a:t>
            </a:r>
            <a:r>
              <a:rPr lang="en-US" altLang="ja-JP" dirty="0"/>
              <a:t>〜</a:t>
            </a:r>
            <a:r>
              <a:rPr lang="ja-JP" altLang="en-US" dirty="0" smtClean="0"/>
              <a:t>」</a:t>
            </a:r>
            <a:r>
              <a:rPr lang="en-US" altLang="ja-JP" dirty="0" smtClean="0"/>
              <a:t> (</a:t>
            </a:r>
            <a:r>
              <a:rPr lang="en-US" dirty="0"/>
              <a:t>O Outro </a:t>
            </a:r>
            <a:r>
              <a:rPr lang="en-US" dirty="0" err="1"/>
              <a:t>Lado</a:t>
            </a:r>
            <a:r>
              <a:rPr lang="en-US" dirty="0"/>
              <a:t> do </a:t>
            </a:r>
            <a:r>
              <a:rPr lang="en-US" dirty="0" err="1" smtClean="0"/>
              <a:t>Mundo</a:t>
            </a:r>
            <a:r>
              <a:rPr lang="en-US" dirty="0" smtClean="0"/>
              <a:t>) </a:t>
            </a:r>
            <a:r>
              <a:rPr lang="ja-JP" altLang="en-US" dirty="0" smtClean="0"/>
              <a:t>ドキュメンタリー全</a:t>
            </a:r>
            <a:r>
              <a:rPr lang="en-US" altLang="ja-JP" dirty="0" smtClean="0"/>
              <a:t>11</a:t>
            </a:r>
            <a:r>
              <a:rPr lang="ja-JP" altLang="en-US" dirty="0" smtClean="0"/>
              <a:t>話　（</a:t>
            </a:r>
            <a:r>
              <a:rPr lang="en-US" altLang="ja-JP" dirty="0" smtClean="0"/>
              <a:t>viewable on YouTube via </a:t>
            </a:r>
            <a:r>
              <a:rPr lang="en-US" altLang="ja-JP" dirty="0" err="1" smtClean="0"/>
              <a:t>Alternativa</a:t>
            </a:r>
            <a:r>
              <a:rPr lang="en-US" altLang="ja-JP" dirty="0" smtClean="0"/>
              <a:t> Online)</a:t>
            </a:r>
          </a:p>
          <a:p>
            <a:endParaRPr lang="en-US" altLang="ja-JP" b="1" dirty="0"/>
          </a:p>
          <a:p>
            <a:endParaRPr lang="en-US" altLang="ja-JP" b="1" dirty="0" smtClean="0"/>
          </a:p>
          <a:p>
            <a:endParaRPr lang="en-US" altLang="ja-JP" b="1" dirty="0" smtClean="0"/>
          </a:p>
          <a:p>
            <a:endParaRPr lang="en-US" b="1" dirty="0" smtClean="0"/>
          </a:p>
        </p:txBody>
      </p:sp>
    </p:spTree>
    <p:extLst>
      <p:ext uri="{BB962C8B-B14F-4D97-AF65-F5344CB8AC3E}">
        <p14:creationId xmlns:p14="http://schemas.microsoft.com/office/powerpoint/2010/main" val="21390629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6981"/>
            <a:ext cx="8229600" cy="1143000"/>
          </a:xfrm>
        </p:spPr>
        <p:txBody>
          <a:bodyPr>
            <a:noAutofit/>
          </a:bodyPr>
          <a:lstStyle/>
          <a:p>
            <a:r>
              <a:rPr lang="ja-JP" altLang="en-US" sz="3200" dirty="0"/>
              <a:t>日本に在留する「外国人」</a:t>
            </a:r>
            <a:r>
              <a:rPr lang="en-US" altLang="ja-JP" sz="3200" dirty="0"/>
              <a:t/>
            </a:r>
            <a:br>
              <a:rPr lang="en-US" altLang="ja-JP" sz="3200" dirty="0"/>
            </a:br>
            <a:endParaRPr lang="en-US" sz="3200" dirty="0"/>
          </a:p>
        </p:txBody>
      </p:sp>
      <p:sp>
        <p:nvSpPr>
          <p:cNvPr id="3" name="Content Placeholder 2"/>
          <p:cNvSpPr>
            <a:spLocks noGrp="1"/>
          </p:cNvSpPr>
          <p:nvPr>
            <p:ph idx="1"/>
          </p:nvPr>
        </p:nvSpPr>
        <p:spPr>
          <a:xfrm>
            <a:off x="898331" y="1417638"/>
            <a:ext cx="7434462" cy="4525963"/>
          </a:xfrm>
        </p:spPr>
        <p:txBody>
          <a:bodyPr>
            <a:normAutofit/>
          </a:bodyPr>
          <a:lstStyle/>
          <a:p>
            <a:pPr marL="0" indent="0">
              <a:buNone/>
            </a:pPr>
            <a:r>
              <a:rPr lang="ja-JP" altLang="en-US" sz="2400" dirty="0"/>
              <a:t>観光や旅行ではなく、日本に１年以上滞在して生活する外国の国籍を有する</a:t>
            </a:r>
            <a:r>
              <a:rPr lang="ja-JP" altLang="en-US" sz="2400" dirty="0" smtClean="0"/>
              <a:t>者</a:t>
            </a:r>
            <a:endParaRPr lang="en-US" altLang="ja-JP" sz="2400" dirty="0" smtClean="0"/>
          </a:p>
          <a:p>
            <a:pPr marL="0" indent="0">
              <a:buNone/>
            </a:pPr>
            <a:endParaRPr lang="en-US" altLang="ja-JP" sz="2400" dirty="0"/>
          </a:p>
          <a:p>
            <a:pPr marL="0" indent="0">
              <a:buNone/>
            </a:pPr>
            <a:r>
              <a:rPr lang="ja-JP" altLang="en-US" sz="2400" dirty="0"/>
              <a:t>２０１４年（平成２６年）末の在留外国</a:t>
            </a:r>
            <a:r>
              <a:rPr lang="ja-JP" altLang="en-US" sz="2400" dirty="0" smtClean="0"/>
              <a:t>人数：</a:t>
            </a:r>
            <a:endParaRPr lang="en-US" altLang="ja-JP" sz="2400" dirty="0" smtClean="0"/>
          </a:p>
          <a:p>
            <a:pPr marL="0" indent="0">
              <a:buNone/>
            </a:pPr>
            <a:r>
              <a:rPr lang="ja-JP" altLang="en-US" sz="2400" dirty="0" smtClean="0"/>
              <a:t>２１２万１８３１人</a:t>
            </a:r>
            <a:endParaRPr lang="en-US" altLang="ja-JP" sz="2400" dirty="0" smtClean="0"/>
          </a:p>
          <a:p>
            <a:pPr marL="0" indent="0">
              <a:buNone/>
            </a:pPr>
            <a:endParaRPr lang="en-US" altLang="ja-JP" sz="2400" dirty="0"/>
          </a:p>
          <a:p>
            <a:pPr marL="0" indent="0">
              <a:buNone/>
            </a:pPr>
            <a:r>
              <a:rPr lang="ja-JP" altLang="en-US" sz="2400" dirty="0" smtClean="0"/>
              <a:t>日本の総人口：</a:t>
            </a:r>
            <a:endParaRPr lang="en-US" altLang="ja-JP" sz="2400" dirty="0" smtClean="0"/>
          </a:p>
          <a:p>
            <a:pPr marL="0" indent="0">
              <a:buNone/>
            </a:pPr>
            <a:r>
              <a:rPr lang="ja-JP" altLang="en-US" sz="2400" dirty="0" smtClean="0"/>
              <a:t>１億２７００万人</a:t>
            </a:r>
            <a:endParaRPr lang="en-US" altLang="ja-JP" sz="2400" dirty="0" smtClean="0"/>
          </a:p>
          <a:p>
            <a:pPr marL="0" indent="0">
              <a:buNone/>
            </a:pPr>
            <a:endParaRPr lang="en-US" altLang="ja-JP" sz="2400" dirty="0"/>
          </a:p>
          <a:p>
            <a:pPr marL="0" indent="0">
              <a:buNone/>
            </a:pPr>
            <a:r>
              <a:rPr lang="ja-JP" altLang="en-US" sz="2400" dirty="0" smtClean="0"/>
              <a:t>在留外国人の人口比：</a:t>
            </a:r>
            <a:r>
              <a:rPr lang="en-US" altLang="ja-JP" sz="2400" dirty="0" smtClean="0"/>
              <a:t>1.7%</a:t>
            </a:r>
            <a:endParaRPr lang="en-US" altLang="ja-JP" sz="2400" dirty="0"/>
          </a:p>
          <a:p>
            <a:endParaRPr lang="en-US" dirty="0" smtClean="0"/>
          </a:p>
        </p:txBody>
      </p:sp>
    </p:spTree>
    <p:extLst>
      <p:ext uri="{BB962C8B-B14F-4D97-AF65-F5344CB8AC3E}">
        <p14:creationId xmlns:p14="http://schemas.microsoft.com/office/powerpoint/2010/main" val="33535649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l"/>
            <a:r>
              <a:rPr lang="ja-JP" altLang="en-US" sz="3200" dirty="0" smtClean="0"/>
              <a:t>在日「外国人」　</a:t>
            </a:r>
            <a:r>
              <a:rPr lang="en-US" altLang="ja-JP" sz="3200" dirty="0" smtClean="0"/>
              <a:t>−</a:t>
            </a:r>
            <a:r>
              <a:rPr lang="ja-JP" altLang="en-US" sz="3200" dirty="0" smtClean="0"/>
              <a:t>　異なる二つのタイプ</a:t>
            </a:r>
            <a:endParaRPr lang="en-US" sz="3200" dirty="0"/>
          </a:p>
        </p:txBody>
      </p:sp>
      <p:sp>
        <p:nvSpPr>
          <p:cNvPr id="8" name="Content Placeholder 7"/>
          <p:cNvSpPr>
            <a:spLocks noGrp="1"/>
          </p:cNvSpPr>
          <p:nvPr>
            <p:ph idx="1"/>
          </p:nvPr>
        </p:nvSpPr>
        <p:spPr>
          <a:xfrm>
            <a:off x="457200" y="1278207"/>
            <a:ext cx="7984011" cy="4421949"/>
          </a:xfrm>
        </p:spPr>
        <p:txBody>
          <a:bodyPr>
            <a:noAutofit/>
          </a:bodyPr>
          <a:lstStyle/>
          <a:p>
            <a:pPr marL="0" indent="0">
              <a:buNone/>
            </a:pPr>
            <a:endParaRPr lang="en-US" altLang="ja-JP" sz="1600" dirty="0" smtClean="0"/>
          </a:p>
          <a:p>
            <a:r>
              <a:rPr lang="ja-JP" altLang="en-US" sz="1600" dirty="0" smtClean="0">
                <a:solidFill>
                  <a:srgbClr val="8D44BF"/>
                </a:solidFill>
              </a:rPr>
              <a:t>在日韓国、朝鮮人</a:t>
            </a:r>
            <a:r>
              <a:rPr lang="ja-JP" altLang="en-US" sz="1600" dirty="0" smtClean="0"/>
              <a:t>：第二次世界大戦前後に日本国民として朝鮮半島の植民地から徴用、あるいは経済難民として来日した人たちとその子孫。</a:t>
            </a:r>
            <a:endParaRPr lang="en-US" altLang="ja-JP" sz="1600" dirty="0" smtClean="0"/>
          </a:p>
          <a:p>
            <a:endParaRPr lang="en-US" altLang="ja-JP" sz="1600" dirty="0"/>
          </a:p>
          <a:p>
            <a:pPr marL="0" indent="0">
              <a:buNone/>
            </a:pPr>
            <a:r>
              <a:rPr lang="en-US" altLang="ja-JP" sz="1600" dirty="0" smtClean="0"/>
              <a:t>		</a:t>
            </a:r>
            <a:r>
              <a:rPr lang="ja-JP" altLang="en-US" sz="1600" dirty="0" smtClean="0"/>
              <a:t>死去や帰化によって、年々減少</a:t>
            </a:r>
            <a:endParaRPr lang="en-US" altLang="ja-JP" sz="1600" dirty="0" smtClean="0"/>
          </a:p>
          <a:p>
            <a:pPr marL="0" indent="0">
              <a:buNone/>
            </a:pPr>
            <a:endParaRPr lang="en-US" altLang="ja-JP" sz="1600" dirty="0" smtClean="0"/>
          </a:p>
          <a:p>
            <a:endParaRPr lang="en-US" altLang="ja-JP" sz="1600" dirty="0" smtClean="0"/>
          </a:p>
          <a:p>
            <a:r>
              <a:rPr lang="ja-JP" altLang="en-US" sz="1600" dirty="0" smtClean="0">
                <a:solidFill>
                  <a:srgbClr val="8D44BF"/>
                </a:solidFill>
              </a:rPr>
              <a:t>ニューカマー</a:t>
            </a:r>
            <a:r>
              <a:rPr lang="ja-JP" altLang="en-US" sz="1600" dirty="0" smtClean="0"/>
              <a:t>：１９８０年代以降に日本に渡り、長期滞在する外国人</a:t>
            </a:r>
            <a:endParaRPr lang="en-US" altLang="ja-JP" sz="1600" dirty="0" smtClean="0"/>
          </a:p>
          <a:p>
            <a:endParaRPr lang="en-US" altLang="ja-JP" sz="1600" dirty="0" smtClean="0"/>
          </a:p>
          <a:p>
            <a:pPr marL="0" indent="0">
              <a:buNone/>
            </a:pPr>
            <a:r>
              <a:rPr lang="ja-JP" altLang="en-US" sz="1600" dirty="0" smtClean="0"/>
              <a:t>　</a:t>
            </a:r>
            <a:r>
              <a:rPr lang="en-US" altLang="ja-JP" sz="1600" dirty="0" smtClean="0"/>
              <a:t>		</a:t>
            </a:r>
            <a:r>
              <a:rPr lang="ja-JP" altLang="en-US" sz="1600" dirty="0" smtClean="0"/>
              <a:t>仕事を求めて来日する経済移民</a:t>
            </a:r>
            <a:endParaRPr lang="en-US" altLang="ja-JP" sz="1600" dirty="0" smtClean="0"/>
          </a:p>
          <a:p>
            <a:pPr marL="0" indent="0">
              <a:buNone/>
            </a:pPr>
            <a:r>
              <a:rPr lang="en-US" altLang="ja-JP" sz="1600" dirty="0"/>
              <a:t>	</a:t>
            </a:r>
            <a:r>
              <a:rPr lang="en-US" altLang="ja-JP" sz="1600" dirty="0" smtClean="0"/>
              <a:t>	</a:t>
            </a:r>
            <a:r>
              <a:rPr lang="ja-JP" altLang="en-US" sz="1600" dirty="0" smtClean="0"/>
              <a:t>増加傾向だが、日本及び自国の経済状況により常に流動的</a:t>
            </a:r>
            <a:endParaRPr lang="en-US" altLang="ja-JP" sz="1600" dirty="0" smtClean="0"/>
          </a:p>
        </p:txBody>
      </p:sp>
    </p:spTree>
    <p:extLst>
      <p:ext uri="{BB962C8B-B14F-4D97-AF65-F5344CB8AC3E}">
        <p14:creationId xmlns:p14="http://schemas.microsoft.com/office/powerpoint/2010/main" val="39264107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082306" y="2934778"/>
            <a:ext cx="3987027" cy="2881056"/>
          </a:xfrm>
          <a:prstGeom prst="rect">
            <a:avLst/>
          </a:prstGeom>
        </p:spPr>
      </p:pic>
      <p:sp>
        <p:nvSpPr>
          <p:cNvPr id="3" name="TextBox 2"/>
          <p:cNvSpPr txBox="1"/>
          <p:nvPr/>
        </p:nvSpPr>
        <p:spPr>
          <a:xfrm>
            <a:off x="294281" y="5815834"/>
            <a:ext cx="8610049" cy="646331"/>
          </a:xfrm>
          <a:prstGeom prst="rect">
            <a:avLst/>
          </a:prstGeom>
          <a:noFill/>
        </p:spPr>
        <p:txBody>
          <a:bodyPr wrap="none" rtlCol="0">
            <a:spAutoFit/>
          </a:bodyPr>
          <a:lstStyle/>
          <a:p>
            <a:r>
              <a:rPr lang="ja-JP" altLang="en-US" dirty="0"/>
              <a:t>日本</a:t>
            </a:r>
            <a:r>
              <a:rPr lang="ja-JP" altLang="en-US" dirty="0" smtClean="0"/>
              <a:t>移住者　</a:t>
            </a:r>
            <a:r>
              <a:rPr lang="en-US" dirty="0" smtClean="0"/>
              <a:t>上位５カ国</a:t>
            </a:r>
            <a:r>
              <a:rPr lang="ja-JP" altLang="en-US" dirty="0" smtClean="0"/>
              <a:t>の推移</a:t>
            </a:r>
            <a:endParaRPr lang="en-US" dirty="0" smtClean="0"/>
          </a:p>
          <a:p>
            <a:r>
              <a:rPr lang="en-US" dirty="0" err="1" smtClean="0"/>
              <a:t>出典：https</a:t>
            </a:r>
            <a:r>
              <a:rPr lang="en-US" dirty="0"/>
              <a:t>://</a:t>
            </a:r>
            <a:r>
              <a:rPr lang="en-US" dirty="0" err="1"/>
              <a:t>commons.wikimedia.org</a:t>
            </a:r>
            <a:r>
              <a:rPr lang="en-US" dirty="0"/>
              <a:t>/wiki/</a:t>
            </a:r>
            <a:r>
              <a:rPr lang="en-US" dirty="0" err="1"/>
              <a:t>File:Transition_of_Foreigners_in_Japan_ja.gif</a:t>
            </a:r>
            <a:endParaRPr lang="en-US" dirty="0"/>
          </a:p>
        </p:txBody>
      </p:sp>
      <p:sp>
        <p:nvSpPr>
          <p:cNvPr id="4" name="Rectangle 3"/>
          <p:cNvSpPr/>
          <p:nvPr/>
        </p:nvSpPr>
        <p:spPr>
          <a:xfrm>
            <a:off x="411896" y="526646"/>
            <a:ext cx="7967361" cy="2308324"/>
          </a:xfrm>
          <a:prstGeom prst="rect">
            <a:avLst/>
          </a:prstGeom>
        </p:spPr>
        <p:txBody>
          <a:bodyPr wrap="square">
            <a:spAutoFit/>
          </a:bodyPr>
          <a:lstStyle/>
          <a:p>
            <a:pPr lvl="1" indent="-342900">
              <a:buFont typeface="Courier New"/>
              <a:buChar char="o"/>
            </a:pPr>
            <a:r>
              <a:rPr lang="ja-JP" altLang="en-US" sz="1600" dirty="0"/>
              <a:t>中国系の就学生、留学生、企業派遣労働者等</a:t>
            </a:r>
            <a:endParaRPr lang="en-US" altLang="ja-JP" sz="1600" dirty="0"/>
          </a:p>
          <a:p>
            <a:pPr marL="400050" lvl="1" indent="0">
              <a:buNone/>
            </a:pPr>
            <a:r>
              <a:rPr lang="ja-JP" altLang="en-US" sz="1600" dirty="0"/>
              <a:t>　　　１９７０末</a:t>
            </a:r>
            <a:r>
              <a:rPr lang="en-US" altLang="ja-JP" sz="1600" dirty="0"/>
              <a:t>−</a:t>
            </a:r>
            <a:r>
              <a:rPr lang="ja-JP" altLang="en-US" sz="1600" dirty="0"/>
              <a:t>９０年代初めに行われた中国の経済改革、市場開放政策の影響</a:t>
            </a:r>
            <a:endParaRPr lang="en-US" altLang="ja-JP" sz="1600" dirty="0"/>
          </a:p>
          <a:p>
            <a:pPr marL="400050" lvl="1" indent="0">
              <a:buNone/>
            </a:pPr>
            <a:endParaRPr lang="en-US" altLang="ja-JP" sz="1600" dirty="0"/>
          </a:p>
          <a:p>
            <a:pPr lvl="1" indent="-342900">
              <a:buFont typeface="Courier New"/>
              <a:buChar char="o"/>
            </a:pPr>
            <a:r>
              <a:rPr lang="ja-JP" altLang="en-US" sz="1600" dirty="0" smtClean="0"/>
              <a:t>南米（ブラジル、ペルー等）から</a:t>
            </a:r>
            <a:r>
              <a:rPr lang="ja-JP" altLang="en-US" sz="1600" dirty="0"/>
              <a:t>の</a:t>
            </a:r>
            <a:r>
              <a:rPr lang="ja-JP" altLang="en-US" sz="1600" u="sng" dirty="0"/>
              <a:t>日系移民</a:t>
            </a:r>
            <a:r>
              <a:rPr lang="ja-JP" altLang="en-US" sz="1600" dirty="0"/>
              <a:t>デカセギ里帰り移住者</a:t>
            </a:r>
            <a:endParaRPr lang="en-US" altLang="ja-JP" sz="1600" dirty="0"/>
          </a:p>
          <a:p>
            <a:pPr marL="400050" lvl="1" indent="0">
              <a:buNone/>
            </a:pPr>
            <a:r>
              <a:rPr lang="ja-JP" altLang="en-US" sz="1600" dirty="0"/>
              <a:t>　　　１９９０年に行われた日本政府による</a:t>
            </a:r>
            <a:r>
              <a:rPr lang="ja-JP" altLang="en-US" sz="1600" dirty="0">
                <a:solidFill>
                  <a:srgbClr val="8D44BF"/>
                </a:solidFill>
              </a:rPr>
              <a:t>出入国管理及び難民認定法</a:t>
            </a:r>
            <a:r>
              <a:rPr lang="en-US" altLang="ja-JP" sz="1600" dirty="0">
                <a:solidFill>
                  <a:srgbClr val="8D44BF"/>
                </a:solidFill>
              </a:rPr>
              <a:t> </a:t>
            </a:r>
            <a:r>
              <a:rPr lang="en-US" altLang="ja-JP" sz="1600" dirty="0"/>
              <a:t>(</a:t>
            </a:r>
            <a:r>
              <a:rPr lang="ja-JP" altLang="en-US" sz="1600" dirty="0"/>
              <a:t>移民に関する</a:t>
            </a:r>
            <a:endParaRPr lang="en-US" altLang="ja-JP" sz="1600" dirty="0"/>
          </a:p>
          <a:p>
            <a:pPr marL="400050" lvl="1" indent="0">
              <a:buNone/>
            </a:pPr>
            <a:r>
              <a:rPr lang="ja-JP" altLang="ja-JP" sz="1600" dirty="0"/>
              <a:t>　</a:t>
            </a:r>
            <a:r>
              <a:rPr lang="ja-JP" altLang="en-US" sz="1600" dirty="0"/>
              <a:t>　　規定）の改正</a:t>
            </a:r>
            <a:endParaRPr lang="en-US" altLang="ja-JP" sz="1600" dirty="0"/>
          </a:p>
          <a:p>
            <a:r>
              <a:rPr lang="ja-JP" altLang="en-US" sz="1600" dirty="0"/>
              <a:t>　　　　　　</a:t>
            </a:r>
            <a:endParaRPr lang="en-US" altLang="ja-JP" sz="1600" dirty="0"/>
          </a:p>
          <a:p>
            <a:pPr lvl="1" indent="-342900">
              <a:buFont typeface="Courier New"/>
              <a:buChar char="o"/>
            </a:pPr>
            <a:r>
              <a:rPr lang="ja-JP" altLang="en-US" sz="1600" dirty="0"/>
              <a:t>２０００年代、フィリピンから興行ビザ等で来日し、飲食業、娯楽業、サービス業に従事する女性が増加</a:t>
            </a:r>
            <a:endParaRPr lang="en-US" sz="1600" dirty="0"/>
          </a:p>
        </p:txBody>
      </p:sp>
    </p:spTree>
    <p:extLst>
      <p:ext uri="{BB962C8B-B14F-4D97-AF65-F5344CB8AC3E}">
        <p14:creationId xmlns:p14="http://schemas.microsoft.com/office/powerpoint/2010/main" val="18330614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7537" y="751232"/>
            <a:ext cx="7403702" cy="5047536"/>
          </a:xfrm>
          <a:prstGeom prst="rect">
            <a:avLst/>
          </a:prstGeom>
        </p:spPr>
        <p:txBody>
          <a:bodyPr wrap="square">
            <a:spAutoFit/>
          </a:bodyPr>
          <a:lstStyle/>
          <a:p>
            <a:r>
              <a:rPr lang="ja-JP" altLang="en-US" sz="2400" dirty="0" smtClean="0"/>
              <a:t>出入国管理及び難民認定法（移民法）とは？</a:t>
            </a:r>
            <a:endParaRPr lang="en-US" altLang="ja-JP" sz="2400" dirty="0" smtClean="0"/>
          </a:p>
          <a:p>
            <a:endParaRPr lang="en-US" altLang="ja-JP" sz="2400" dirty="0" smtClean="0"/>
          </a:p>
          <a:p>
            <a:r>
              <a:rPr lang="ja-JP" altLang="en-US" sz="2000" dirty="0" smtClean="0"/>
              <a:t>日本への出入国、外国人の日本国在留に関する資格や手続、不法入国や不法在留に関する罰則等をまとめたもの。</a:t>
            </a:r>
            <a:endParaRPr lang="en-US" altLang="ja-JP" sz="2000" dirty="0" smtClean="0"/>
          </a:p>
          <a:p>
            <a:endParaRPr lang="en-US" altLang="ja-JP" dirty="0" smtClean="0"/>
          </a:p>
          <a:p>
            <a:pPr marL="285750" indent="-285750">
              <a:buFont typeface="Arial"/>
              <a:buChar char="•"/>
            </a:pPr>
            <a:r>
              <a:rPr lang="ja-JP" altLang="en-US" dirty="0" smtClean="0"/>
              <a:t>１９９０年の改正のポイント：工場での作業等、特別な技術や資格を必要としない</a:t>
            </a:r>
            <a:r>
              <a:rPr lang="ja-JP" altLang="en-US" dirty="0" smtClean="0">
                <a:solidFill>
                  <a:srgbClr val="8D44BF"/>
                </a:solidFill>
              </a:rPr>
              <a:t>単純労働</a:t>
            </a:r>
            <a:r>
              <a:rPr lang="ja-JP" altLang="en-US" dirty="0" smtClean="0"/>
              <a:t>に携わる者の在留資格の見直しが行われた。</a:t>
            </a:r>
            <a:endParaRPr lang="en-US" altLang="ja-JP" dirty="0" smtClean="0"/>
          </a:p>
          <a:p>
            <a:pPr marL="285750" indent="-285750">
              <a:buFont typeface="Arial"/>
              <a:buChar char="•"/>
            </a:pPr>
            <a:endParaRPr lang="en-US" altLang="ja-JP" dirty="0"/>
          </a:p>
          <a:p>
            <a:pPr marL="285750" indent="-285750">
              <a:buFont typeface="Arial"/>
              <a:buChar char="•"/>
            </a:pPr>
            <a:r>
              <a:rPr lang="ja-JP" altLang="en-US" dirty="0" smtClean="0"/>
              <a:t>この改正は、</a:t>
            </a:r>
            <a:r>
              <a:rPr lang="ja-JP" altLang="en-US" dirty="0" smtClean="0">
                <a:solidFill>
                  <a:srgbClr val="000000"/>
                </a:solidFill>
              </a:rPr>
              <a:t>バブル景気</a:t>
            </a:r>
            <a:r>
              <a:rPr lang="ja-JP" altLang="en-US" dirty="0" smtClean="0"/>
              <a:t>を背景に、人手不足に悩む日本の経済界が「外国人」労働者の受け入れを望んだため。</a:t>
            </a:r>
            <a:endParaRPr lang="en-US" altLang="ja-JP" dirty="0" smtClean="0"/>
          </a:p>
          <a:p>
            <a:endParaRPr lang="en-US" altLang="ja-JP" dirty="0" smtClean="0"/>
          </a:p>
          <a:p>
            <a:pPr marL="285750" indent="-285750">
              <a:buFont typeface="Arial"/>
              <a:buChar char="•"/>
            </a:pPr>
            <a:r>
              <a:rPr lang="ja-JP" altLang="en-US" dirty="0" smtClean="0">
                <a:solidFill>
                  <a:srgbClr val="BD257E"/>
                </a:solidFill>
              </a:rPr>
              <a:t>政府は外国人労働者を広く受け入れるのではなく、日系人に限定。</a:t>
            </a:r>
            <a:endParaRPr lang="en-US" altLang="ja-JP" dirty="0" smtClean="0">
              <a:solidFill>
                <a:srgbClr val="BD257E"/>
              </a:solidFill>
            </a:endParaRPr>
          </a:p>
          <a:p>
            <a:pPr marL="285750" indent="-285750">
              <a:buFont typeface="Arial"/>
              <a:buChar char="•"/>
            </a:pPr>
            <a:endParaRPr lang="en-US" altLang="ja-JP" dirty="0">
              <a:solidFill>
                <a:srgbClr val="BD257E"/>
              </a:solidFill>
            </a:endParaRPr>
          </a:p>
          <a:p>
            <a:pPr marL="285750" indent="-285750">
              <a:buFont typeface="Arial"/>
              <a:buChar char="•"/>
            </a:pPr>
            <a:r>
              <a:rPr lang="ja-JP" altLang="en-US" dirty="0" smtClean="0">
                <a:solidFill>
                  <a:srgbClr val="000000"/>
                </a:solidFill>
              </a:rPr>
              <a:t>日系人であれば、日本の言語、風習や文化を理解し、職場や地域の人たちとのコミュニケーションもうまくいくのでは、という政府の期待があった。</a:t>
            </a:r>
            <a:endParaRPr lang="en-US" altLang="ja-JP" dirty="0" smtClean="0">
              <a:solidFill>
                <a:srgbClr val="000000"/>
              </a:solidFill>
            </a:endParaRPr>
          </a:p>
          <a:p>
            <a:endParaRPr lang="en-US" altLang="ja-JP" dirty="0" smtClean="0"/>
          </a:p>
          <a:p>
            <a:pPr marL="285750" indent="-285750">
              <a:buFont typeface="Arial"/>
              <a:buChar char="•"/>
            </a:pPr>
            <a:endParaRPr lang="en-US" altLang="ja-JP" dirty="0" smtClean="0"/>
          </a:p>
        </p:txBody>
      </p:sp>
    </p:spTree>
    <p:extLst>
      <p:ext uri="{BB962C8B-B14F-4D97-AF65-F5344CB8AC3E}">
        <p14:creationId xmlns:p14="http://schemas.microsoft.com/office/powerpoint/2010/main" val="98011049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3713" y="1204119"/>
            <a:ext cx="6568573" cy="3693319"/>
          </a:xfrm>
          <a:prstGeom prst="rect">
            <a:avLst/>
          </a:prstGeom>
        </p:spPr>
        <p:txBody>
          <a:bodyPr wrap="square">
            <a:spAutoFit/>
          </a:bodyPr>
          <a:lstStyle/>
          <a:p>
            <a:pPr marL="285750" indent="-285750">
              <a:buFont typeface="Arial"/>
              <a:buChar char="•"/>
            </a:pPr>
            <a:r>
              <a:rPr lang="ja-JP" altLang="en-US" dirty="0"/>
              <a:t>この改正により、</a:t>
            </a:r>
            <a:r>
              <a:rPr lang="en-US" altLang="ja-JP" dirty="0"/>
              <a:t>3</a:t>
            </a:r>
            <a:r>
              <a:rPr lang="ja-JP" altLang="en-US" dirty="0"/>
              <a:t>世までの日系人とその家族に、就労可能な在留資格が与えられ</a:t>
            </a:r>
            <a:r>
              <a:rPr lang="en-US" altLang="ja-JP" dirty="0"/>
              <a:t>, </a:t>
            </a:r>
            <a:r>
              <a:rPr lang="ja-JP" altLang="en-US" dirty="0"/>
              <a:t>主にブラジル、ペルー等の中南米諸国から多くの日系人が来日</a:t>
            </a:r>
            <a:r>
              <a:rPr lang="ja-JP" altLang="en-US" dirty="0" smtClean="0"/>
              <a:t>。</a:t>
            </a:r>
            <a:endParaRPr lang="en-US" altLang="ja-JP" dirty="0" smtClean="0"/>
          </a:p>
          <a:p>
            <a:endParaRPr lang="en-US" altLang="ja-JP" dirty="0"/>
          </a:p>
          <a:p>
            <a:pPr marL="285750" indent="-285750">
              <a:buFont typeface="Arial"/>
              <a:buChar char="•"/>
            </a:pPr>
            <a:r>
              <a:rPr lang="ja-JP" altLang="en-US" dirty="0" smtClean="0"/>
              <a:t>ブラジル国内の経済不況もデカセギを後押し。</a:t>
            </a:r>
            <a:endParaRPr lang="en-US" altLang="ja-JP" dirty="0" smtClean="0"/>
          </a:p>
          <a:p>
            <a:pPr marL="285750" indent="-285750">
              <a:buFont typeface="Arial"/>
              <a:buChar char="•"/>
            </a:pPr>
            <a:endParaRPr lang="en-US" altLang="ja-JP" dirty="0"/>
          </a:p>
          <a:p>
            <a:pPr marL="285750" indent="-285750">
              <a:buFont typeface="Arial"/>
              <a:buChar char="•"/>
            </a:pPr>
            <a:r>
              <a:rPr lang="ja-JP" altLang="en-US" dirty="0"/>
              <a:t>ブラジルと日本</a:t>
            </a:r>
            <a:r>
              <a:rPr lang="ja-JP" altLang="en-US" dirty="0" smtClean="0"/>
              <a:t>の間の経済</a:t>
            </a:r>
            <a:r>
              <a:rPr lang="ja-JP" altLang="en-US" dirty="0"/>
              <a:t>格差のため、日本の工場労働など</a:t>
            </a:r>
            <a:r>
              <a:rPr lang="ja-JP" altLang="en-US" dirty="0" smtClean="0"/>
              <a:t>で得る収入が、ブラジルでは何倍もの価値になる。</a:t>
            </a:r>
            <a:endParaRPr lang="en-US" altLang="ja-JP" dirty="0"/>
          </a:p>
          <a:p>
            <a:pPr marL="285750" indent="-285750">
              <a:buFont typeface="Arial"/>
              <a:buChar char="•"/>
            </a:pPr>
            <a:endParaRPr lang="en-US" altLang="ja-JP" dirty="0"/>
          </a:p>
          <a:p>
            <a:pPr marL="285750" indent="-285750">
              <a:buFont typeface="Arial"/>
              <a:buChar char="•"/>
            </a:pPr>
            <a:endParaRPr lang="en-US" altLang="ja-JP" dirty="0"/>
          </a:p>
          <a:p>
            <a:pPr marL="285750" indent="-285750">
              <a:buFont typeface="Arial"/>
              <a:buChar char="•"/>
            </a:pPr>
            <a:r>
              <a:rPr lang="ja-JP" altLang="en-US" dirty="0"/>
              <a:t>特に日系</a:t>
            </a:r>
            <a:r>
              <a:rPr lang="ja-JP" altLang="en-US" dirty="0" smtClean="0"/>
              <a:t>ブラジル人の里帰り移住者</a:t>
            </a:r>
            <a:r>
              <a:rPr lang="ja-JP" altLang="en-US" dirty="0"/>
              <a:t>は２１世紀初頭には３０万人を越え、ブラジルではデカセギ　</a:t>
            </a:r>
            <a:r>
              <a:rPr lang="en-US" altLang="ja-JP" dirty="0"/>
              <a:t>(</a:t>
            </a:r>
            <a:r>
              <a:rPr lang="en-US" altLang="ja-JP" dirty="0" err="1" smtClean="0"/>
              <a:t>dekasségui</a:t>
            </a:r>
            <a:r>
              <a:rPr lang="en-US" altLang="ja-JP" dirty="0"/>
              <a:t>)</a:t>
            </a:r>
            <a:r>
              <a:rPr lang="ja-JP" altLang="en-US" dirty="0"/>
              <a:t>　という言葉がメディアにも登場。</a:t>
            </a:r>
            <a:endParaRPr lang="en-US" dirty="0"/>
          </a:p>
        </p:txBody>
      </p:sp>
    </p:spTree>
    <p:extLst>
      <p:ext uri="{BB962C8B-B14F-4D97-AF65-F5344CB8AC3E}">
        <p14:creationId xmlns:p14="http://schemas.microsoft.com/office/powerpoint/2010/main" val="30707229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0678" y="930326"/>
            <a:ext cx="4370995" cy="463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Line 3"/>
          <p:cNvSpPr>
            <a:spLocks noChangeShapeType="1"/>
          </p:cNvSpPr>
          <p:nvPr/>
        </p:nvSpPr>
        <p:spPr bwMode="auto">
          <a:xfrm flipH="1" flipV="1">
            <a:off x="5554162" y="3636254"/>
            <a:ext cx="2514600" cy="1904999"/>
          </a:xfrm>
          <a:prstGeom prst="line">
            <a:avLst/>
          </a:prstGeom>
          <a:noFill/>
          <a:ln w="57150">
            <a:solidFill>
              <a:srgbClr val="C11B7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60" name="Line 4"/>
          <p:cNvSpPr>
            <a:spLocks noChangeShapeType="1"/>
          </p:cNvSpPr>
          <p:nvPr/>
        </p:nvSpPr>
        <p:spPr bwMode="auto">
          <a:xfrm flipV="1">
            <a:off x="1612578" y="3505199"/>
            <a:ext cx="3746096" cy="2362200"/>
          </a:xfrm>
          <a:prstGeom prst="line">
            <a:avLst/>
          </a:prstGeom>
          <a:noFill/>
          <a:ln w="57150">
            <a:solidFill>
              <a:srgbClr val="C11B7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61" name="Line 5"/>
          <p:cNvSpPr>
            <a:spLocks noChangeShapeType="1"/>
          </p:cNvSpPr>
          <p:nvPr/>
        </p:nvSpPr>
        <p:spPr bwMode="auto">
          <a:xfrm>
            <a:off x="1468465" y="2084992"/>
            <a:ext cx="3860759" cy="1114225"/>
          </a:xfrm>
          <a:prstGeom prst="line">
            <a:avLst/>
          </a:prstGeom>
          <a:noFill/>
          <a:ln w="57150">
            <a:solidFill>
              <a:srgbClr val="C11B7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62" name="Text Box 6"/>
          <p:cNvSpPr txBox="1">
            <a:spLocks noChangeArrowheads="1"/>
          </p:cNvSpPr>
          <p:nvPr/>
        </p:nvSpPr>
        <p:spPr bwMode="auto">
          <a:xfrm>
            <a:off x="7035945" y="5560836"/>
            <a:ext cx="207620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hlink"/>
                </a:solidFill>
                <a:latin typeface="Arial" charset="0"/>
                <a:ea typeface="ＭＳ Ｐゴシック" charset="0"/>
                <a:cs typeface="ＭＳ Ｐゴシック" charset="0"/>
              </a:defRPr>
            </a:lvl1pPr>
            <a:lvl2pPr marL="37931725" indent="-37474525">
              <a:defRPr sz="2400">
                <a:solidFill>
                  <a:schemeClr val="hlink"/>
                </a:solidFill>
                <a:latin typeface="Arial" charset="0"/>
                <a:ea typeface="ＭＳ Ｐゴシック" charset="0"/>
              </a:defRPr>
            </a:lvl2pPr>
            <a:lvl3pPr>
              <a:defRPr sz="2400">
                <a:solidFill>
                  <a:schemeClr val="hlink"/>
                </a:solidFill>
                <a:latin typeface="Arial" charset="0"/>
                <a:ea typeface="ＭＳ Ｐゴシック" charset="0"/>
              </a:defRPr>
            </a:lvl3pPr>
            <a:lvl4pPr>
              <a:defRPr sz="2400">
                <a:solidFill>
                  <a:schemeClr val="hlink"/>
                </a:solidFill>
                <a:latin typeface="Arial" charset="0"/>
                <a:ea typeface="ＭＳ Ｐゴシック" charset="0"/>
              </a:defRPr>
            </a:lvl4pPr>
            <a:lvl5pPr>
              <a:defRPr sz="2400">
                <a:solidFill>
                  <a:schemeClr val="hlink"/>
                </a:solidFill>
                <a:latin typeface="Arial" charset="0"/>
                <a:ea typeface="ＭＳ Ｐゴシック" charset="0"/>
              </a:defRPr>
            </a:lvl5pPr>
            <a:lvl6pPr marL="457200" eaLnBrk="0" fontAlgn="base" hangingPunct="0">
              <a:spcBef>
                <a:spcPct val="0"/>
              </a:spcBef>
              <a:spcAft>
                <a:spcPct val="0"/>
              </a:spcAft>
              <a:defRPr sz="2400">
                <a:solidFill>
                  <a:schemeClr val="hlink"/>
                </a:solidFill>
                <a:latin typeface="Arial" charset="0"/>
                <a:ea typeface="ＭＳ Ｐゴシック" charset="0"/>
              </a:defRPr>
            </a:lvl6pPr>
            <a:lvl7pPr marL="914400" eaLnBrk="0" fontAlgn="base" hangingPunct="0">
              <a:spcBef>
                <a:spcPct val="0"/>
              </a:spcBef>
              <a:spcAft>
                <a:spcPct val="0"/>
              </a:spcAft>
              <a:defRPr sz="2400">
                <a:solidFill>
                  <a:schemeClr val="hlink"/>
                </a:solidFill>
                <a:latin typeface="Arial" charset="0"/>
                <a:ea typeface="ＭＳ Ｐゴシック" charset="0"/>
              </a:defRPr>
            </a:lvl7pPr>
            <a:lvl8pPr marL="1371600" eaLnBrk="0" fontAlgn="base" hangingPunct="0">
              <a:spcBef>
                <a:spcPct val="0"/>
              </a:spcBef>
              <a:spcAft>
                <a:spcPct val="0"/>
              </a:spcAft>
              <a:defRPr sz="2400">
                <a:solidFill>
                  <a:schemeClr val="hlink"/>
                </a:solidFill>
                <a:latin typeface="Arial" charset="0"/>
                <a:ea typeface="ＭＳ Ｐゴシック" charset="0"/>
              </a:defRPr>
            </a:lvl8pPr>
            <a:lvl9pPr marL="1828800" eaLnBrk="0" fontAlgn="base" hangingPunct="0">
              <a:spcBef>
                <a:spcPct val="0"/>
              </a:spcBef>
              <a:spcAft>
                <a:spcPct val="0"/>
              </a:spcAft>
              <a:defRPr sz="2400">
                <a:solidFill>
                  <a:schemeClr val="hlink"/>
                </a:solidFill>
                <a:latin typeface="Arial" charset="0"/>
                <a:ea typeface="ＭＳ Ｐゴシック" charset="0"/>
              </a:defRPr>
            </a:lvl9pPr>
          </a:lstStyle>
          <a:p>
            <a:r>
              <a:rPr lang="ja-JP" altLang="en-US" sz="2000" dirty="0" smtClean="0">
                <a:solidFill>
                  <a:schemeClr val="tx1"/>
                </a:solidFill>
                <a:latin typeface="Times" charset="0"/>
              </a:rPr>
              <a:t>静岡県浜松市</a:t>
            </a:r>
            <a:endParaRPr lang="en-US" altLang="ja-JP" sz="2000" dirty="0" smtClean="0">
              <a:solidFill>
                <a:schemeClr val="tx1"/>
              </a:solidFill>
              <a:latin typeface="Times" charset="0"/>
            </a:endParaRPr>
          </a:p>
          <a:p>
            <a:r>
              <a:rPr lang="ja-JP" altLang="en-US" sz="2000" dirty="0" smtClean="0">
                <a:solidFill>
                  <a:schemeClr val="tx1"/>
                </a:solidFill>
                <a:latin typeface="Times" charset="0"/>
              </a:rPr>
              <a:t>（スズキ、ヤマハ）</a:t>
            </a:r>
            <a:endParaRPr lang="en-US" sz="2000" dirty="0">
              <a:solidFill>
                <a:schemeClr val="tx1"/>
              </a:solidFill>
              <a:latin typeface="Times" charset="0"/>
            </a:endParaRPr>
          </a:p>
        </p:txBody>
      </p:sp>
      <p:sp>
        <p:nvSpPr>
          <p:cNvPr id="19463" name="Text Box 7"/>
          <p:cNvSpPr txBox="1">
            <a:spLocks noChangeArrowheads="1"/>
          </p:cNvSpPr>
          <p:nvPr/>
        </p:nvSpPr>
        <p:spPr bwMode="auto">
          <a:xfrm>
            <a:off x="628793" y="5899022"/>
            <a:ext cx="38956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hlink"/>
                </a:solidFill>
                <a:latin typeface="Arial" charset="0"/>
                <a:ea typeface="ＭＳ Ｐゴシック" charset="0"/>
                <a:cs typeface="ＭＳ Ｐゴシック" charset="0"/>
              </a:defRPr>
            </a:lvl1pPr>
            <a:lvl2pPr marL="37931725" indent="-37474525">
              <a:defRPr sz="2400">
                <a:solidFill>
                  <a:schemeClr val="hlink"/>
                </a:solidFill>
                <a:latin typeface="Arial" charset="0"/>
                <a:ea typeface="ＭＳ Ｐゴシック" charset="0"/>
              </a:defRPr>
            </a:lvl2pPr>
            <a:lvl3pPr>
              <a:defRPr sz="2400">
                <a:solidFill>
                  <a:schemeClr val="hlink"/>
                </a:solidFill>
                <a:latin typeface="Arial" charset="0"/>
                <a:ea typeface="ＭＳ Ｐゴシック" charset="0"/>
              </a:defRPr>
            </a:lvl3pPr>
            <a:lvl4pPr>
              <a:defRPr sz="2400">
                <a:solidFill>
                  <a:schemeClr val="hlink"/>
                </a:solidFill>
                <a:latin typeface="Arial" charset="0"/>
                <a:ea typeface="ＭＳ Ｐゴシック" charset="0"/>
              </a:defRPr>
            </a:lvl4pPr>
            <a:lvl5pPr>
              <a:defRPr sz="2400">
                <a:solidFill>
                  <a:schemeClr val="hlink"/>
                </a:solidFill>
                <a:latin typeface="Arial" charset="0"/>
                <a:ea typeface="ＭＳ Ｐゴシック" charset="0"/>
              </a:defRPr>
            </a:lvl5pPr>
            <a:lvl6pPr marL="457200" eaLnBrk="0" fontAlgn="base" hangingPunct="0">
              <a:spcBef>
                <a:spcPct val="0"/>
              </a:spcBef>
              <a:spcAft>
                <a:spcPct val="0"/>
              </a:spcAft>
              <a:defRPr sz="2400">
                <a:solidFill>
                  <a:schemeClr val="hlink"/>
                </a:solidFill>
                <a:latin typeface="Arial" charset="0"/>
                <a:ea typeface="ＭＳ Ｐゴシック" charset="0"/>
              </a:defRPr>
            </a:lvl6pPr>
            <a:lvl7pPr marL="914400" eaLnBrk="0" fontAlgn="base" hangingPunct="0">
              <a:spcBef>
                <a:spcPct val="0"/>
              </a:spcBef>
              <a:spcAft>
                <a:spcPct val="0"/>
              </a:spcAft>
              <a:defRPr sz="2400">
                <a:solidFill>
                  <a:schemeClr val="hlink"/>
                </a:solidFill>
                <a:latin typeface="Arial" charset="0"/>
                <a:ea typeface="ＭＳ Ｐゴシック" charset="0"/>
              </a:defRPr>
            </a:lvl7pPr>
            <a:lvl8pPr marL="1371600" eaLnBrk="0" fontAlgn="base" hangingPunct="0">
              <a:spcBef>
                <a:spcPct val="0"/>
              </a:spcBef>
              <a:spcAft>
                <a:spcPct val="0"/>
              </a:spcAft>
              <a:defRPr sz="2400">
                <a:solidFill>
                  <a:schemeClr val="hlink"/>
                </a:solidFill>
                <a:latin typeface="Arial" charset="0"/>
                <a:ea typeface="ＭＳ Ｐゴシック" charset="0"/>
              </a:defRPr>
            </a:lvl8pPr>
            <a:lvl9pPr marL="1828800" eaLnBrk="0" fontAlgn="base" hangingPunct="0">
              <a:spcBef>
                <a:spcPct val="0"/>
              </a:spcBef>
              <a:spcAft>
                <a:spcPct val="0"/>
              </a:spcAft>
              <a:defRPr sz="2400">
                <a:solidFill>
                  <a:schemeClr val="hlink"/>
                </a:solidFill>
                <a:latin typeface="Arial" charset="0"/>
                <a:ea typeface="ＭＳ Ｐゴシック" charset="0"/>
              </a:defRPr>
            </a:lvl9pPr>
          </a:lstStyle>
          <a:p>
            <a:r>
              <a:rPr lang="ja-JP" altLang="en-US" sz="2000" dirty="0" smtClean="0">
                <a:solidFill>
                  <a:schemeClr val="tx1"/>
                </a:solidFill>
                <a:latin typeface="Times" charset="0"/>
              </a:rPr>
              <a:t>愛知県名古屋市、豊田市　（トヨタ）</a:t>
            </a:r>
            <a:endParaRPr lang="en-US" sz="2000" dirty="0">
              <a:solidFill>
                <a:schemeClr val="tx1"/>
              </a:solidFill>
              <a:latin typeface="Times" charset="0"/>
            </a:endParaRPr>
          </a:p>
        </p:txBody>
      </p:sp>
      <p:sp>
        <p:nvSpPr>
          <p:cNvPr id="19464" name="Text Box 8"/>
          <p:cNvSpPr txBox="1">
            <a:spLocks noChangeArrowheads="1"/>
          </p:cNvSpPr>
          <p:nvPr/>
        </p:nvSpPr>
        <p:spPr bwMode="auto">
          <a:xfrm>
            <a:off x="175152" y="1286703"/>
            <a:ext cx="264552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hlink"/>
                </a:solidFill>
                <a:latin typeface="Arial" charset="0"/>
                <a:ea typeface="ＭＳ Ｐゴシック" charset="0"/>
                <a:cs typeface="ＭＳ Ｐゴシック" charset="0"/>
              </a:defRPr>
            </a:lvl1pPr>
            <a:lvl2pPr marL="37931725" indent="-37474525">
              <a:defRPr sz="2400">
                <a:solidFill>
                  <a:schemeClr val="hlink"/>
                </a:solidFill>
                <a:latin typeface="Arial" charset="0"/>
                <a:ea typeface="ＭＳ Ｐゴシック" charset="0"/>
              </a:defRPr>
            </a:lvl2pPr>
            <a:lvl3pPr>
              <a:defRPr sz="2400">
                <a:solidFill>
                  <a:schemeClr val="hlink"/>
                </a:solidFill>
                <a:latin typeface="Arial" charset="0"/>
                <a:ea typeface="ＭＳ Ｐゴシック" charset="0"/>
              </a:defRPr>
            </a:lvl3pPr>
            <a:lvl4pPr>
              <a:defRPr sz="2400">
                <a:solidFill>
                  <a:schemeClr val="hlink"/>
                </a:solidFill>
                <a:latin typeface="Arial" charset="0"/>
                <a:ea typeface="ＭＳ Ｐゴシック" charset="0"/>
              </a:defRPr>
            </a:lvl4pPr>
            <a:lvl5pPr>
              <a:defRPr sz="2400">
                <a:solidFill>
                  <a:schemeClr val="hlink"/>
                </a:solidFill>
                <a:latin typeface="Arial" charset="0"/>
                <a:ea typeface="ＭＳ Ｐゴシック" charset="0"/>
              </a:defRPr>
            </a:lvl5pPr>
            <a:lvl6pPr marL="457200" eaLnBrk="0" fontAlgn="base" hangingPunct="0">
              <a:spcBef>
                <a:spcPct val="0"/>
              </a:spcBef>
              <a:spcAft>
                <a:spcPct val="0"/>
              </a:spcAft>
              <a:defRPr sz="2400">
                <a:solidFill>
                  <a:schemeClr val="hlink"/>
                </a:solidFill>
                <a:latin typeface="Arial" charset="0"/>
                <a:ea typeface="ＭＳ Ｐゴシック" charset="0"/>
              </a:defRPr>
            </a:lvl6pPr>
            <a:lvl7pPr marL="914400" eaLnBrk="0" fontAlgn="base" hangingPunct="0">
              <a:spcBef>
                <a:spcPct val="0"/>
              </a:spcBef>
              <a:spcAft>
                <a:spcPct val="0"/>
              </a:spcAft>
              <a:defRPr sz="2400">
                <a:solidFill>
                  <a:schemeClr val="hlink"/>
                </a:solidFill>
                <a:latin typeface="Arial" charset="0"/>
                <a:ea typeface="ＭＳ Ｐゴシック" charset="0"/>
              </a:defRPr>
            </a:lvl7pPr>
            <a:lvl8pPr marL="1371600" eaLnBrk="0" fontAlgn="base" hangingPunct="0">
              <a:spcBef>
                <a:spcPct val="0"/>
              </a:spcBef>
              <a:spcAft>
                <a:spcPct val="0"/>
              </a:spcAft>
              <a:defRPr sz="2400">
                <a:solidFill>
                  <a:schemeClr val="hlink"/>
                </a:solidFill>
                <a:latin typeface="Arial" charset="0"/>
                <a:ea typeface="ＭＳ Ｐゴシック" charset="0"/>
              </a:defRPr>
            </a:lvl8pPr>
            <a:lvl9pPr marL="1828800" eaLnBrk="0" fontAlgn="base" hangingPunct="0">
              <a:spcBef>
                <a:spcPct val="0"/>
              </a:spcBef>
              <a:spcAft>
                <a:spcPct val="0"/>
              </a:spcAft>
              <a:defRPr sz="2400">
                <a:solidFill>
                  <a:schemeClr val="hlink"/>
                </a:solidFill>
                <a:latin typeface="Arial" charset="0"/>
                <a:ea typeface="ＭＳ Ｐゴシック" charset="0"/>
              </a:defRPr>
            </a:lvl9pPr>
          </a:lstStyle>
          <a:p>
            <a:r>
              <a:rPr lang="ja-JP" altLang="en-US" sz="2000" dirty="0" smtClean="0">
                <a:solidFill>
                  <a:schemeClr val="tx1"/>
                </a:solidFill>
                <a:latin typeface="Times" charset="0"/>
              </a:rPr>
              <a:t>群馬県大泉町</a:t>
            </a:r>
            <a:endParaRPr lang="en-US" altLang="ja-JP" sz="2000" dirty="0" smtClean="0">
              <a:solidFill>
                <a:schemeClr val="tx1"/>
              </a:solidFill>
              <a:latin typeface="Times" charset="0"/>
            </a:endParaRPr>
          </a:p>
          <a:p>
            <a:r>
              <a:rPr lang="en-US" altLang="ja-JP" sz="2000" dirty="0" smtClean="0">
                <a:solidFill>
                  <a:schemeClr val="tx1"/>
                </a:solidFill>
                <a:latin typeface="Times" charset="0"/>
              </a:rPr>
              <a:t>(</a:t>
            </a:r>
            <a:r>
              <a:rPr lang="ja-JP" altLang="en-US" sz="2000" dirty="0" smtClean="0">
                <a:solidFill>
                  <a:schemeClr val="tx1"/>
                </a:solidFill>
                <a:latin typeface="Times" charset="0"/>
              </a:rPr>
              <a:t>パナソニック、スバル）</a:t>
            </a:r>
            <a:endParaRPr lang="en-US" sz="2000" dirty="0">
              <a:solidFill>
                <a:schemeClr val="tx1"/>
              </a:solidFill>
              <a:latin typeface="Times" charset="0"/>
            </a:endParaRPr>
          </a:p>
        </p:txBody>
      </p:sp>
      <p:sp>
        <p:nvSpPr>
          <p:cNvPr id="11" name="Line 5"/>
          <p:cNvSpPr>
            <a:spLocks noChangeShapeType="1"/>
          </p:cNvSpPr>
          <p:nvPr/>
        </p:nvSpPr>
        <p:spPr bwMode="auto">
          <a:xfrm>
            <a:off x="1430725" y="3459003"/>
            <a:ext cx="2779905" cy="152400"/>
          </a:xfrm>
          <a:prstGeom prst="line">
            <a:avLst/>
          </a:prstGeom>
          <a:noFill/>
          <a:ln w="57150">
            <a:solidFill>
              <a:srgbClr val="C11B7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 name="TextBox 3"/>
          <p:cNvSpPr txBox="1"/>
          <p:nvPr/>
        </p:nvSpPr>
        <p:spPr>
          <a:xfrm>
            <a:off x="482140" y="3457544"/>
            <a:ext cx="1130438" cy="707886"/>
          </a:xfrm>
          <a:prstGeom prst="rect">
            <a:avLst/>
          </a:prstGeom>
          <a:noFill/>
        </p:spPr>
        <p:txBody>
          <a:bodyPr wrap="none" rtlCol="0">
            <a:spAutoFit/>
          </a:bodyPr>
          <a:lstStyle/>
          <a:p>
            <a:r>
              <a:rPr lang="ja-JP" altLang="en-US" sz="2000" dirty="0" smtClean="0"/>
              <a:t>広島県</a:t>
            </a:r>
            <a:endParaRPr lang="en-US" altLang="ja-JP" sz="2000" dirty="0" smtClean="0"/>
          </a:p>
          <a:p>
            <a:r>
              <a:rPr lang="ja-JP" altLang="en-US" sz="2000" dirty="0" smtClean="0"/>
              <a:t>（マツダ）</a:t>
            </a:r>
            <a:endParaRPr lang="en-US" sz="2000" dirty="0"/>
          </a:p>
        </p:txBody>
      </p:sp>
      <p:sp>
        <p:nvSpPr>
          <p:cNvPr id="5" name="TextBox 4"/>
          <p:cNvSpPr txBox="1"/>
          <p:nvPr/>
        </p:nvSpPr>
        <p:spPr>
          <a:xfrm>
            <a:off x="304799" y="238877"/>
            <a:ext cx="4939211" cy="461665"/>
          </a:xfrm>
          <a:prstGeom prst="rect">
            <a:avLst/>
          </a:prstGeom>
          <a:noFill/>
        </p:spPr>
        <p:txBody>
          <a:bodyPr wrap="square" rtlCol="0">
            <a:spAutoFit/>
          </a:bodyPr>
          <a:lstStyle/>
          <a:p>
            <a:r>
              <a:rPr lang="ja-JP" altLang="en-US" sz="2400" dirty="0" smtClean="0"/>
              <a:t>日系人ニューカマーの多く住む地域</a:t>
            </a:r>
            <a:endParaRPr lang="en-US" sz="2400" dirty="0"/>
          </a:p>
        </p:txBody>
      </p:sp>
    </p:spTree>
    <p:extLst>
      <p:ext uri="{BB962C8B-B14F-4D97-AF65-F5344CB8AC3E}">
        <p14:creationId xmlns:p14="http://schemas.microsoft.com/office/powerpoint/2010/main" val="322757215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30201" y="460350"/>
            <a:ext cx="4363146" cy="2161978"/>
          </a:xfrm>
          <a:prstGeom prst="rect">
            <a:avLst/>
          </a:prstGeom>
        </p:spPr>
      </p:pic>
      <p:pic>
        <p:nvPicPr>
          <p:cNvPr id="3" name="Picture 2"/>
          <p:cNvPicPr>
            <a:picLocks noChangeAspect="1"/>
          </p:cNvPicPr>
          <p:nvPr/>
        </p:nvPicPr>
        <p:blipFill>
          <a:blip r:embed="rId4"/>
          <a:stretch>
            <a:fillRect/>
          </a:stretch>
        </p:blipFill>
        <p:spPr>
          <a:xfrm>
            <a:off x="330200" y="3385032"/>
            <a:ext cx="4363147" cy="1721424"/>
          </a:xfrm>
          <a:prstGeom prst="rect">
            <a:avLst/>
          </a:prstGeom>
        </p:spPr>
      </p:pic>
      <p:pic>
        <p:nvPicPr>
          <p:cNvPr id="4" name="Picture 3"/>
          <p:cNvPicPr>
            <a:picLocks noChangeAspect="1"/>
          </p:cNvPicPr>
          <p:nvPr/>
        </p:nvPicPr>
        <p:blipFill>
          <a:blip r:embed="rId5"/>
          <a:stretch>
            <a:fillRect/>
          </a:stretch>
        </p:blipFill>
        <p:spPr>
          <a:xfrm>
            <a:off x="330202" y="5106456"/>
            <a:ext cx="653079" cy="430898"/>
          </a:xfrm>
          <a:prstGeom prst="rect">
            <a:avLst/>
          </a:prstGeom>
        </p:spPr>
      </p:pic>
      <p:pic>
        <p:nvPicPr>
          <p:cNvPr id="5" name="Picture 4"/>
          <p:cNvPicPr>
            <a:picLocks noChangeAspect="1"/>
          </p:cNvPicPr>
          <p:nvPr/>
        </p:nvPicPr>
        <p:blipFill>
          <a:blip r:embed="rId6"/>
          <a:stretch>
            <a:fillRect/>
          </a:stretch>
        </p:blipFill>
        <p:spPr>
          <a:xfrm>
            <a:off x="983282" y="5124604"/>
            <a:ext cx="2628686" cy="442654"/>
          </a:xfrm>
          <a:prstGeom prst="rect">
            <a:avLst/>
          </a:prstGeom>
        </p:spPr>
      </p:pic>
      <p:pic>
        <p:nvPicPr>
          <p:cNvPr id="6" name="Picture 5"/>
          <p:cNvPicPr>
            <a:picLocks noChangeAspect="1"/>
          </p:cNvPicPr>
          <p:nvPr/>
        </p:nvPicPr>
        <p:blipFill>
          <a:blip r:embed="rId7"/>
          <a:stretch>
            <a:fillRect/>
          </a:stretch>
        </p:blipFill>
        <p:spPr>
          <a:xfrm>
            <a:off x="3611968" y="5121554"/>
            <a:ext cx="1043436" cy="423895"/>
          </a:xfrm>
          <a:prstGeom prst="rect">
            <a:avLst/>
          </a:prstGeom>
        </p:spPr>
      </p:pic>
      <p:sp>
        <p:nvSpPr>
          <p:cNvPr id="7" name="TextBox 6"/>
          <p:cNvSpPr txBox="1"/>
          <p:nvPr/>
        </p:nvSpPr>
        <p:spPr>
          <a:xfrm>
            <a:off x="4854950" y="3460306"/>
            <a:ext cx="3851184" cy="2585323"/>
          </a:xfrm>
          <a:prstGeom prst="rect">
            <a:avLst/>
          </a:prstGeom>
          <a:noFill/>
        </p:spPr>
        <p:txBody>
          <a:bodyPr wrap="square" rtlCol="0">
            <a:spAutoFit/>
          </a:bodyPr>
          <a:lstStyle/>
          <a:p>
            <a:r>
              <a:rPr lang="ja-JP" altLang="en-US" dirty="0" smtClean="0"/>
              <a:t>ブラジルタウン　</a:t>
            </a:r>
            <a:r>
              <a:rPr lang="en-US" altLang="ja-JP" dirty="0" smtClean="0"/>
              <a:t>−</a:t>
            </a:r>
            <a:r>
              <a:rPr lang="ja-JP" altLang="en-US" dirty="0" smtClean="0"/>
              <a:t>　群馬県大泉町</a:t>
            </a:r>
            <a:endParaRPr lang="en-US" altLang="ja-JP" dirty="0" smtClean="0"/>
          </a:p>
          <a:p>
            <a:r>
              <a:rPr lang="ja-JP" altLang="en-US" sz="1600" dirty="0"/>
              <a:t>（最も外国人人口の多かった２００８年末の統計）</a:t>
            </a:r>
            <a:endParaRPr lang="en-US" sz="1600" dirty="0"/>
          </a:p>
          <a:p>
            <a:endParaRPr lang="en-US" altLang="ja-JP" dirty="0" smtClean="0"/>
          </a:p>
          <a:p>
            <a:endParaRPr lang="en-US" dirty="0"/>
          </a:p>
          <a:p>
            <a:r>
              <a:rPr lang="ja-JP" altLang="en-US" dirty="0" smtClean="0"/>
              <a:t>人口：　　　　　</a:t>
            </a:r>
            <a:r>
              <a:rPr lang="en-US" altLang="ja-JP" dirty="0" smtClean="0"/>
              <a:t>                      42,295</a:t>
            </a:r>
            <a:r>
              <a:rPr lang="ja-JP" altLang="en-US" dirty="0" smtClean="0"/>
              <a:t>人</a:t>
            </a:r>
            <a:endParaRPr lang="en-US" altLang="ja-JP" dirty="0" smtClean="0"/>
          </a:p>
          <a:p>
            <a:r>
              <a:rPr lang="ja-JP" altLang="en-US" dirty="0" smtClean="0"/>
              <a:t>外国人人口：　　</a:t>
            </a:r>
            <a:r>
              <a:rPr lang="en-US" altLang="ja-JP" dirty="0" smtClean="0"/>
              <a:t>                    7,082</a:t>
            </a:r>
            <a:r>
              <a:rPr lang="ja-JP" altLang="en-US" dirty="0" smtClean="0"/>
              <a:t>人</a:t>
            </a:r>
            <a:endParaRPr lang="en-US" altLang="ja-JP" dirty="0" smtClean="0"/>
          </a:p>
          <a:p>
            <a:r>
              <a:rPr lang="ja-JP" altLang="en-US" dirty="0" smtClean="0"/>
              <a:t>外国人の人口比率：　</a:t>
            </a:r>
            <a:r>
              <a:rPr lang="en-US" altLang="ja-JP" dirty="0" smtClean="0"/>
              <a:t>          </a:t>
            </a:r>
            <a:r>
              <a:rPr lang="en-US" altLang="ja-JP" dirty="0" smtClean="0">
                <a:solidFill>
                  <a:srgbClr val="FF0000"/>
                </a:solidFill>
              </a:rPr>
              <a:t>16.7%</a:t>
            </a:r>
          </a:p>
          <a:p>
            <a:endParaRPr lang="en-US" altLang="ja-JP" dirty="0" smtClean="0"/>
          </a:p>
        </p:txBody>
      </p:sp>
      <p:sp>
        <p:nvSpPr>
          <p:cNvPr id="8" name="TextBox 7"/>
          <p:cNvSpPr txBox="1"/>
          <p:nvPr/>
        </p:nvSpPr>
        <p:spPr>
          <a:xfrm>
            <a:off x="5408045" y="1106294"/>
            <a:ext cx="3080891" cy="1754327"/>
          </a:xfrm>
          <a:prstGeom prst="rect">
            <a:avLst/>
          </a:prstGeom>
          <a:noFill/>
        </p:spPr>
        <p:txBody>
          <a:bodyPr wrap="none" rtlCol="0">
            <a:spAutoFit/>
          </a:bodyPr>
          <a:lstStyle/>
          <a:p>
            <a:r>
              <a:rPr lang="en-US" dirty="0" smtClean="0"/>
              <a:t>日本全体 (2014</a:t>
            </a:r>
            <a:r>
              <a:rPr lang="ja-JP" altLang="en-US" dirty="0" smtClean="0"/>
              <a:t>年末）</a:t>
            </a:r>
            <a:endParaRPr lang="en-US" dirty="0" smtClean="0"/>
          </a:p>
          <a:p>
            <a:endParaRPr lang="en-US" dirty="0"/>
          </a:p>
          <a:p>
            <a:r>
              <a:rPr lang="en-US" dirty="0" smtClean="0"/>
              <a:t>人口：</a:t>
            </a:r>
            <a:r>
              <a:rPr lang="ja-JP" altLang="en-US" dirty="0" smtClean="0"/>
              <a:t>　　　　　　</a:t>
            </a:r>
            <a:r>
              <a:rPr lang="en-US" dirty="0" smtClean="0"/>
              <a:t>127,000,000</a:t>
            </a:r>
            <a:r>
              <a:rPr lang="ja-JP" altLang="en-US" dirty="0" smtClean="0"/>
              <a:t>人</a:t>
            </a:r>
            <a:r>
              <a:rPr lang="en-US" dirty="0" smtClean="0"/>
              <a:t>　</a:t>
            </a:r>
          </a:p>
          <a:p>
            <a:r>
              <a:rPr lang="ja-JP" altLang="en-US" dirty="0" smtClean="0"/>
              <a:t>外国人人口</a:t>
            </a:r>
            <a:r>
              <a:rPr lang="en-US" altLang="ja-JP" dirty="0" smtClean="0"/>
              <a:t>:</a:t>
            </a:r>
            <a:r>
              <a:rPr lang="ja-JP" altLang="en-US" dirty="0" smtClean="0"/>
              <a:t>　　</a:t>
            </a:r>
            <a:r>
              <a:rPr lang="en-US" altLang="ja-JP" dirty="0" smtClean="0"/>
              <a:t>    2,121,831</a:t>
            </a:r>
            <a:r>
              <a:rPr lang="ja-JP" altLang="en-US" dirty="0" smtClean="0"/>
              <a:t>人</a:t>
            </a:r>
            <a:endParaRPr lang="en-US" altLang="ja-JP" dirty="0" smtClean="0"/>
          </a:p>
          <a:p>
            <a:r>
              <a:rPr lang="ja-JP" altLang="en-US" dirty="0" smtClean="0"/>
              <a:t>外国人の人口比率</a:t>
            </a:r>
            <a:r>
              <a:rPr lang="en-US" altLang="ja-JP" dirty="0" smtClean="0"/>
              <a:t>:         </a:t>
            </a:r>
            <a:r>
              <a:rPr lang="en-US" altLang="ja-JP" dirty="0" smtClean="0">
                <a:solidFill>
                  <a:srgbClr val="FF0000"/>
                </a:solidFill>
              </a:rPr>
              <a:t>1.7%</a:t>
            </a:r>
          </a:p>
          <a:p>
            <a:endParaRPr lang="en-US" dirty="0"/>
          </a:p>
        </p:txBody>
      </p:sp>
    </p:spTree>
    <p:extLst>
      <p:ext uri="{BB962C8B-B14F-4D97-AF65-F5344CB8AC3E}">
        <p14:creationId xmlns:p14="http://schemas.microsoft.com/office/powerpoint/2010/main" val="242072061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3426</TotalTime>
  <Words>3615</Words>
  <Application>Microsoft Macintosh PowerPoint</Application>
  <PresentationFormat>Letter Paper (8.5x11 in)</PresentationFormat>
  <Paragraphs>310</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移民１００年、デカセギ２５年 グローバリゼーションと多文化共生社会   I.日系移民の南米移住の歴史  ブラジルを中心に  II. ニューカマーと多文化共生社会 </vt:lpstr>
      <vt:lpstr>発表の流れ</vt:lpstr>
      <vt:lpstr>日本に在留する「外国人」 </vt:lpstr>
      <vt:lpstr>在日「外国人」　−　異なる二つのタイプ</vt:lpstr>
      <vt:lpstr>PowerPoint Presentation</vt:lpstr>
      <vt:lpstr>PowerPoint Presentation</vt:lpstr>
      <vt:lpstr>PowerPoint Presentation</vt:lpstr>
      <vt:lpstr>PowerPoint Presentation</vt:lpstr>
      <vt:lpstr>PowerPoint Presentation</vt:lpstr>
      <vt:lpstr>多文化共生</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まとめ：将来の展望</vt:lpstr>
      <vt:lpstr>PowerPoint Presentation</vt:lpstr>
      <vt:lpstr>PowerPoint Presentation</vt:lpstr>
      <vt:lpstr>参考文献</vt:lpstr>
      <vt:lpstr>PowerPoint Presentation</vt:lpstr>
      <vt:lpstr>PowerPoint Presentation</vt:lpstr>
    </vt:vector>
  </TitlesOfParts>
  <Company>Hampshire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移民１００年、デカセギ２５年 グローバリゼーションと多文化共生社会   I.日系移民の南米移住の歴史  ブラジルを中心に  II. ニューカマーと多文化共生社会 </dc:title>
  <dc:creator>Hampshire College</dc:creator>
  <cp:lastModifiedBy>Nemoto Naoko </cp:lastModifiedBy>
  <cp:revision>165</cp:revision>
  <cp:lastPrinted>2016-05-28T20:46:16Z</cp:lastPrinted>
  <dcterms:created xsi:type="dcterms:W3CDTF">2015-10-17T06:15:34Z</dcterms:created>
  <dcterms:modified xsi:type="dcterms:W3CDTF">2016-05-30T17:32:08Z</dcterms:modified>
</cp:coreProperties>
</file>