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87" r:id="rId2"/>
    <p:sldId id="289" r:id="rId3"/>
    <p:sldId id="261" r:id="rId4"/>
    <p:sldId id="262" r:id="rId5"/>
    <p:sldId id="263" r:id="rId6"/>
    <p:sldId id="264" r:id="rId7"/>
    <p:sldId id="291" r:id="rId8"/>
    <p:sldId id="265" r:id="rId9"/>
    <p:sldId id="267" r:id="rId10"/>
    <p:sldId id="268" r:id="rId11"/>
    <p:sldId id="269" r:id="rId12"/>
    <p:sldId id="275" r:id="rId13"/>
    <p:sldId id="278" r:id="rId14"/>
    <p:sldId id="286" r:id="rId15"/>
    <p:sldId id="276" r:id="rId16"/>
    <p:sldId id="288" r:id="rId17"/>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23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E341B-2642-984F-A403-EE5C952749E2}" type="datetimeFigureOut">
              <a:rPr kumimoji="1" lang="ja-JP" altLang="en-US" smtClean="0"/>
              <a:t>16/06/17</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10B79-412E-DA44-A6A4-CA1EBBDE5518}" type="slidenum">
              <a:rPr kumimoji="1" lang="ja-JP" altLang="en-US" smtClean="0"/>
              <a:t>‹#›</a:t>
            </a:fld>
            <a:endParaRPr kumimoji="1" lang="ja-JP" altLang="en-US"/>
          </a:p>
        </p:txBody>
      </p:sp>
    </p:spTree>
    <p:extLst>
      <p:ext uri="{BB962C8B-B14F-4D97-AF65-F5344CB8AC3E}">
        <p14:creationId xmlns:p14="http://schemas.microsoft.com/office/powerpoint/2010/main" val="304100805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こんにちは。一回目の講義では、外来語がいつごろ、どの言語から日本語に入ってきたかについてお話しました。　</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a:t>
            </a:fld>
            <a:endParaRPr kumimoji="1" lang="ja-JP" altLang="en-US"/>
          </a:p>
        </p:txBody>
      </p:sp>
    </p:spTree>
    <p:extLst>
      <p:ext uri="{BB962C8B-B14F-4D97-AF65-F5344CB8AC3E}">
        <p14:creationId xmlns:p14="http://schemas.microsoft.com/office/powerpoint/2010/main" val="1336623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しかし、モビールという言葉もあり、それは、上から吊るされて、風でうごく飾りの名称として使われています。モービルとモビールが原語では同じ言葉だとしらない日本人も多いのではないかと思います。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10</a:t>
            </a:fld>
            <a:endParaRPr kumimoji="1" lang="ja-JP" altLang="en-US"/>
          </a:p>
        </p:txBody>
      </p:sp>
    </p:spTree>
    <p:extLst>
      <p:ext uri="{BB962C8B-B14F-4D97-AF65-F5344CB8AC3E}">
        <p14:creationId xmlns:p14="http://schemas.microsoft.com/office/powerpoint/2010/main" val="3405071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そして、最近は、よくモバイルという言葉を耳にするようになりました。携帯電話など移動可能なコンピュータ環境を指しているようです。</a:t>
            </a:r>
            <a:endParaRPr kumimoji="1" lang="en-US" altLang="ja-JP" dirty="0" smtClean="0"/>
          </a:p>
          <a:p>
            <a:r>
              <a:rPr kumimoji="1" lang="ja-JP" altLang="en-US" dirty="0" smtClean="0"/>
              <a:t>あるウェブサイトの質問箱には、この電話会社の名前は日本語ではどうなるのか、という質問がありました。アメリカでは、この会社の名前は</a:t>
            </a:r>
            <a:r>
              <a:rPr kumimoji="1" lang="en-US" altLang="ja-JP" dirty="0" smtClean="0"/>
              <a:t>T</a:t>
            </a:r>
            <a:r>
              <a:rPr kumimoji="1" lang="ja-JP" altLang="en-US" dirty="0" smtClean="0"/>
              <a:t>ーモービルですね。しかし、日本では移動可能なコンピュータ環境をモバイルと言っている。。。さて、この会社の名前は？という質問です。興味があったら、このサイトを見てみてください。</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11</a:t>
            </a:fld>
            <a:endParaRPr kumimoji="1" lang="ja-JP" altLang="en-US"/>
          </a:p>
        </p:txBody>
      </p:sp>
    </p:spTree>
    <p:extLst>
      <p:ext uri="{BB962C8B-B14F-4D97-AF65-F5344CB8AC3E}">
        <p14:creationId xmlns:p14="http://schemas.microsoft.com/office/powerpoint/2010/main" val="242662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最後に、ヨーロッパ、アメリカからの物や思想が全部カタカナの外来語として日本語に残ったわけではないことに注意したいと思います。</a:t>
            </a:r>
            <a:endParaRPr kumimoji="1" lang="en-US" altLang="ja-JP" dirty="0" smtClean="0"/>
          </a:p>
          <a:p>
            <a:r>
              <a:rPr kumimoji="1" lang="ja-JP" altLang="en-US" dirty="0" smtClean="0"/>
              <a:t>明治時代には、西洋からの物や思想が大量に日本に伝えられ、それらを現す手段として多くの新漢語が作られました。それらは、（電気、新聞、銀行など）中国語から直接同じ意味で入ったもの、また、（文化、革命、福祉など）中国語のことばに別の意味を持たせたもの、そして、（理想、哲学、郵便など）日本で作られた和製漢語の三種類があり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12</a:t>
            </a:fld>
            <a:endParaRPr kumimoji="1" lang="ja-JP" altLang="en-US"/>
          </a:p>
        </p:txBody>
      </p:sp>
    </p:spTree>
    <p:extLst>
      <p:ext uri="{BB962C8B-B14F-4D97-AF65-F5344CB8AC3E}">
        <p14:creationId xmlns:p14="http://schemas.microsoft.com/office/powerpoint/2010/main" val="4114657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このように、日本語は様々な外国語から多くの言葉を受け入れ、豊かな語彙を形成してきました。しかし、問題点も多いです。日本語の語彙カバー率はヨーロッパ言語ばかりか、中国語と比べてもかなり低いと言われています。また、わかりにくい、カタカナで書かれた言葉が多すぎるという指摘もあり、国立国語研究所では、アンケート調査を行い、意味がわからない人が多い言葉に関しては言い換えを提案しています。また、外国から入ったことばの音をどうカタカナでどう現すのか、も問題になっています。朝日新聞では２０１４年１１月に外来語の書き方を一部見直したところ、読者から意見や感想が数多く寄せられたそうで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13</a:t>
            </a:fld>
            <a:endParaRPr kumimoji="1" lang="ja-JP" altLang="en-US"/>
          </a:p>
        </p:txBody>
      </p:sp>
    </p:spTree>
    <p:extLst>
      <p:ext uri="{BB962C8B-B14F-4D97-AF65-F5344CB8AC3E}">
        <p14:creationId xmlns:p14="http://schemas.microsoft.com/office/powerpoint/2010/main" val="770164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カタカナの外来語より漢語のほうがわかりやすいのでしょうか。国立国語研究所の言い換え提案のほとんどは、カタカナで現されていることばを漢語で現すものです。確かに、漢語は文字にすると分かりやすいという利点があります。モビリティーということばの意味が分からない人は多いかもしれませんが、「移動性」と書かれていれば、分からない人はほとんどいないでしょう。しかし、漢語には同音異義語がとても多いという特徴があり、話し言葉としては、わかりにくい場合もあります。例えば、この講義でも、「げんこ」という発音が言語と原語という二つの意味で使われ、わかりにくかったかもしれません。</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14</a:t>
            </a:fld>
            <a:endParaRPr kumimoji="1" lang="ja-JP" altLang="en-US"/>
          </a:p>
        </p:txBody>
      </p:sp>
    </p:spTree>
    <p:extLst>
      <p:ext uri="{BB962C8B-B14F-4D97-AF65-F5344CB8AC3E}">
        <p14:creationId xmlns:p14="http://schemas.microsoft.com/office/powerpoint/2010/main" val="164258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では、まとめです。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15</a:t>
            </a:fld>
            <a:endParaRPr kumimoji="1" lang="ja-JP" altLang="en-US"/>
          </a:p>
        </p:txBody>
      </p:sp>
    </p:spTree>
    <p:extLst>
      <p:ext uri="{BB962C8B-B14F-4D97-AF65-F5344CB8AC3E}">
        <p14:creationId xmlns:p14="http://schemas.microsoft.com/office/powerpoint/2010/main" val="129823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みなさんのように、日本語を外国語として学習している立場からみると、日本語の語彙にはどのような特徴、魅力、そして問題がありますか。いろいろと気付いたことについて、もっと調べたり、考えたりしてみてください。</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16</a:t>
            </a:fld>
            <a:endParaRPr kumimoji="1" lang="ja-JP" altLang="en-US"/>
          </a:p>
        </p:txBody>
      </p:sp>
    </p:spTree>
    <p:extLst>
      <p:ext uri="{BB962C8B-B14F-4D97-AF65-F5344CB8AC3E}">
        <p14:creationId xmlns:p14="http://schemas.microsoft.com/office/powerpoint/2010/main" val="96787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今日は、初めに、日本に入った外来語と原語での意味を、いくつかの例とともに見て行きます。そして、外来語に関する問題点を考えましょう。最後に明治時代に入って来た西洋文明を現すために創られた新漢語について少し触れたいと思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2</a:t>
            </a:fld>
            <a:endParaRPr kumimoji="1" lang="ja-JP" altLang="en-US"/>
          </a:p>
        </p:txBody>
      </p:sp>
    </p:spTree>
    <p:extLst>
      <p:ext uri="{BB962C8B-B14F-4D97-AF65-F5344CB8AC3E}">
        <p14:creationId xmlns:p14="http://schemas.microsoft.com/office/powerpoint/2010/main" val="3569353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日本語には様々なことばから外来語が入っていますが、外来語の意味は原語の意味とほぼ同じなのでしょうか。ここで、一つおもしろい例を見てみましょう。カルタ、カルテ、カード。日本語では三つ別々の言葉として使われています。元々は、カルタはポルトガル語、カルテはドイツ語、そして、カードは英語から入ったと言われています。この三つのことばはその原語の綴りを見てもわかるように、語源は同じです。つまり、元の意味は三つとも同じなのです。しかし、日本語ではそれぞれ違う使われ方をして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3</a:t>
            </a:fld>
            <a:endParaRPr kumimoji="1" lang="ja-JP" altLang="en-US"/>
          </a:p>
        </p:txBody>
      </p:sp>
    </p:spTree>
    <p:extLst>
      <p:ext uri="{BB962C8B-B14F-4D97-AF65-F5344CB8AC3E}">
        <p14:creationId xmlns:p14="http://schemas.microsoft.com/office/powerpoint/2010/main" val="571662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まず、ポルトガル語から来たカルタですが、これは、日本語が書いてある厚紙を使った遊び道具の名称として使われています。現代では、カルタは、いろはカルタや百人一首のように、読み札と取り札の二種類の札を使ったゲームに使われています。ハート、ダイアモンド、クラブ、スペードのトランプをカルタと呼ぶ人はいないようで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4</a:t>
            </a:fld>
            <a:endParaRPr kumimoji="1" lang="ja-JP" altLang="en-US"/>
          </a:p>
        </p:txBody>
      </p:sp>
    </p:spTree>
    <p:extLst>
      <p:ext uri="{BB962C8B-B14F-4D97-AF65-F5344CB8AC3E}">
        <p14:creationId xmlns:p14="http://schemas.microsoft.com/office/powerpoint/2010/main" val="2604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また、ドイツ語から入ったカルテは、病院で患者の状態等を書く用紙という意味で使われています。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5</a:t>
            </a:fld>
            <a:endParaRPr kumimoji="1" lang="ja-JP" altLang="en-US"/>
          </a:p>
        </p:txBody>
      </p:sp>
    </p:spTree>
    <p:extLst>
      <p:ext uri="{BB962C8B-B14F-4D97-AF65-F5344CB8AC3E}">
        <p14:creationId xmlns:p14="http://schemas.microsoft.com/office/powerpoint/2010/main" val="3106799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一方、英語から入ったカードは、一番一般的なもので、いろいろな用法があります。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6</a:t>
            </a:fld>
            <a:endParaRPr kumimoji="1" lang="ja-JP" altLang="en-US"/>
          </a:p>
        </p:txBody>
      </p:sp>
    </p:spTree>
    <p:extLst>
      <p:ext uri="{BB962C8B-B14F-4D97-AF65-F5344CB8AC3E}">
        <p14:creationId xmlns:p14="http://schemas.microsoft.com/office/powerpoint/2010/main" val="1573710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このように、外来語は原語の意味よりも細分化していることが多いようです。例えば、この写真にあるものをどう呼んだらいいのでしょうか。ここにあるものは全て陶器で、ガラス製のものはないのですが、それでも、色々な呼び方ができるようです。実際、この写真を日本語母語話者三名に見せてこれらをどう呼ぶか話し合ってもらいましたが、なかなか難しいようでした。ここにあげた７つの言葉のうち、この写真の陶器を指すのに使われなかったのは下の二つだけでした。</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7</a:t>
            </a:fld>
            <a:endParaRPr kumimoji="1" lang="ja-JP" altLang="en-US"/>
          </a:p>
        </p:txBody>
      </p:sp>
    </p:spTree>
    <p:extLst>
      <p:ext uri="{BB962C8B-B14F-4D97-AF65-F5344CB8AC3E}">
        <p14:creationId xmlns:p14="http://schemas.microsoft.com/office/powerpoint/2010/main" val="367655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では、最近新しい使い方が加わった例を見てみましょう。このことば、</a:t>
            </a:r>
            <a:r>
              <a:rPr kumimoji="1" lang="en-US" altLang="ja-JP" dirty="0" smtClean="0"/>
              <a:t>m-o-b-</a:t>
            </a:r>
            <a:r>
              <a:rPr kumimoji="1" lang="en-US" altLang="ja-JP" dirty="0" err="1" smtClean="0"/>
              <a:t>i</a:t>
            </a:r>
            <a:r>
              <a:rPr kumimoji="1" lang="en-US" altLang="ja-JP" dirty="0" smtClean="0"/>
              <a:t>-l-e</a:t>
            </a:r>
            <a:r>
              <a:rPr kumimoji="1" lang="ja-JP" altLang="en-US" dirty="0" smtClean="0"/>
              <a:t>はどう読まれて、どういう意味で使われているのでしょうか。</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8</a:t>
            </a:fld>
            <a:endParaRPr kumimoji="1" lang="ja-JP" altLang="en-US"/>
          </a:p>
        </p:txBody>
      </p:sp>
    </p:spTree>
    <p:extLst>
      <p:ext uri="{BB962C8B-B14F-4D97-AF65-F5344CB8AC3E}">
        <p14:creationId xmlns:p14="http://schemas.microsoft.com/office/powerpoint/2010/main" val="1483717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ja-JP" altLang="en-US" dirty="0" smtClean="0"/>
              <a:t>一つは、モービル。たとえば、ガソリンの会社、アラバマ州の都市、そして、スノーモービルなどに使われています。</a:t>
            </a:r>
            <a:endParaRPr kumimoji="1" lang="ja-JP" altLang="en-US" dirty="0"/>
          </a:p>
        </p:txBody>
      </p:sp>
      <p:sp>
        <p:nvSpPr>
          <p:cNvPr id="4" name="Slide Number Placeholder 3"/>
          <p:cNvSpPr>
            <a:spLocks noGrp="1"/>
          </p:cNvSpPr>
          <p:nvPr>
            <p:ph type="sldNum" sz="quarter" idx="10"/>
          </p:nvPr>
        </p:nvSpPr>
        <p:spPr/>
        <p:txBody>
          <a:bodyPr/>
          <a:lstStyle/>
          <a:p>
            <a:fld id="{04710B79-412E-DA44-A6A4-CA1EBBDE5518}" type="slidenum">
              <a:rPr kumimoji="1" lang="ja-JP" altLang="en-US" smtClean="0"/>
              <a:t>9</a:t>
            </a:fld>
            <a:endParaRPr kumimoji="1" lang="ja-JP" altLang="en-US"/>
          </a:p>
        </p:txBody>
      </p:sp>
    </p:spTree>
    <p:extLst>
      <p:ext uri="{BB962C8B-B14F-4D97-AF65-F5344CB8AC3E}">
        <p14:creationId xmlns:p14="http://schemas.microsoft.com/office/powerpoint/2010/main" val="3216716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549646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615598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871014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53997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04856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288462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725869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1246298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075549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936170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7630E735-5247-2641-B86D-58371BC5102D}" type="datetimeFigureOut">
              <a:rPr kumimoji="1" lang="ja-JP" altLang="en-US" smtClean="0"/>
              <a:t>16/06/17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3009957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30E735-5247-2641-B86D-58371BC5102D}" type="datetimeFigureOut">
              <a:rPr kumimoji="1" lang="ja-JP" altLang="en-US" smtClean="0"/>
              <a:t>16/06/17</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54610-D16A-0C4D-B243-60D8BE434890}" type="slidenum">
              <a:rPr kumimoji="1" lang="ja-JP" altLang="en-US" smtClean="0"/>
              <a:t>‹#›</a:t>
            </a:fld>
            <a:endParaRPr kumimoji="1" lang="ja-JP" altLang="en-US"/>
          </a:p>
        </p:txBody>
      </p:sp>
    </p:spTree>
    <p:extLst>
      <p:ext uri="{BB962C8B-B14F-4D97-AF65-F5344CB8AC3E}">
        <p14:creationId xmlns:p14="http://schemas.microsoft.com/office/powerpoint/2010/main" val="2060335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detail.chiebukuro.yahoo.co.jp/qa/question_detail/q105237532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kumimoji="1" lang="ja-JP" altLang="en-US" dirty="0" smtClean="0"/>
              <a:t>外来語の歴史と使われ方２</a:t>
            </a:r>
            <a:endParaRPr kumimoji="1" lang="ja-JP" altLang="en-US" dirty="0"/>
          </a:p>
        </p:txBody>
      </p:sp>
      <p:sp>
        <p:nvSpPr>
          <p:cNvPr id="3" name="Subtitle 2"/>
          <p:cNvSpPr>
            <a:spLocks noGrp="1"/>
          </p:cNvSpPr>
          <p:nvPr>
            <p:ph type="subTitle" idx="1"/>
          </p:nvPr>
        </p:nvSpPr>
        <p:spPr/>
        <p:txBody>
          <a:bodyPr>
            <a:normAutofit/>
          </a:bodyPr>
          <a:lstStyle/>
          <a:p>
            <a:r>
              <a:rPr lang="en-US" altLang="ja-JP" sz="2800" dirty="0"/>
              <a:t>『</a:t>
            </a:r>
            <a:r>
              <a:rPr lang="ja-JP" altLang="en-US" sz="2800" dirty="0"/>
              <a:t>外来語と日本文化</a:t>
            </a:r>
            <a:r>
              <a:rPr lang="en-US" altLang="ja-JP" sz="2800" dirty="0"/>
              <a:t>』</a:t>
            </a:r>
            <a:br>
              <a:rPr lang="en-US" altLang="ja-JP" sz="2800" dirty="0"/>
            </a:br>
            <a:endParaRPr lang="en-US" altLang="ja-JP" sz="2000" dirty="0"/>
          </a:p>
          <a:p>
            <a:r>
              <a:rPr lang="ja-JP" altLang="en-US" sz="2000" dirty="0" smtClean="0"/>
              <a:t>渡辺実著</a:t>
            </a:r>
            <a:r>
              <a:rPr lang="ja-JP" altLang="en-US" sz="2000" dirty="0"/>
              <a:t>　</a:t>
            </a:r>
            <a:r>
              <a:rPr lang="ja-JP" altLang="en-US" sz="2000" dirty="0" smtClean="0"/>
              <a:t>小学</a:t>
            </a:r>
            <a:r>
              <a:rPr lang="ja-JP" altLang="en-US" sz="2000" dirty="0"/>
              <a:t>新国語六年上（１９７９）　</a:t>
            </a:r>
            <a:r>
              <a:rPr lang="ja-JP" altLang="en-US" sz="2000" dirty="0" smtClean="0"/>
              <a:t>光村</a:t>
            </a:r>
            <a:r>
              <a:rPr lang="ja-JP" altLang="en-US" sz="2000" dirty="0"/>
              <a:t>図書出版</a:t>
            </a:r>
            <a:endParaRPr lang="en-US" altLang="ja-JP" sz="2000" dirty="0"/>
          </a:p>
          <a:p>
            <a:r>
              <a:rPr lang="ja-JP" altLang="en-US" sz="2200" dirty="0"/>
              <a:t>を読んで</a:t>
            </a:r>
          </a:p>
          <a:p>
            <a:endParaRPr kumimoji="1" lang="ja-JP" altLang="en-US" dirty="0"/>
          </a:p>
        </p:txBody>
      </p:sp>
    </p:spTree>
    <p:extLst>
      <p:ext uri="{BB962C8B-B14F-4D97-AF65-F5344CB8AC3E}">
        <p14:creationId xmlns:p14="http://schemas.microsoft.com/office/powerpoint/2010/main" val="8311058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t>Mobile = </a:t>
            </a:r>
            <a:r>
              <a:rPr kumimoji="1" lang="ja-JP" altLang="en-US" dirty="0" smtClean="0"/>
              <a:t>モビール</a:t>
            </a:r>
            <a:endParaRPr kumimoji="1" lang="ja-JP" altLang="en-US" dirty="0"/>
          </a:p>
        </p:txBody>
      </p:sp>
      <p:pic>
        <p:nvPicPr>
          <p:cNvPr id="4" name="Content Placeholder 3" descr="7989f6da60f71663214ca033542d72b9_thumb.jpg"/>
          <p:cNvPicPr>
            <a:picLocks noGrp="1" noChangeAspect="1"/>
          </p:cNvPicPr>
          <p:nvPr>
            <p:ph idx="1"/>
          </p:nvPr>
        </p:nvPicPr>
        <p:blipFill>
          <a:blip r:embed="rId3">
            <a:extLst>
              <a:ext uri="{28A0092B-C50C-407E-A947-70E740481C1C}">
                <a14:useLocalDpi xmlns:a14="http://schemas.microsoft.com/office/drawing/2010/main" val="0"/>
              </a:ext>
            </a:extLst>
          </a:blip>
          <a:srcRect l="-69260" r="-69260"/>
          <a:stretch>
            <a:fillRect/>
          </a:stretch>
        </p:blipFill>
        <p:spPr/>
      </p:pic>
    </p:spTree>
    <p:extLst>
      <p:ext uri="{BB962C8B-B14F-4D97-AF65-F5344CB8AC3E}">
        <p14:creationId xmlns:p14="http://schemas.microsoft.com/office/powerpoint/2010/main" val="106728265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t>Mobile = </a:t>
            </a:r>
            <a:r>
              <a:rPr kumimoji="1" lang="ja-JP" altLang="en-US" dirty="0" smtClean="0"/>
              <a:t>モバイル</a:t>
            </a:r>
            <a:endParaRPr kumimoji="1" lang="ja-JP" altLang="en-US" dirty="0"/>
          </a:p>
        </p:txBody>
      </p:sp>
      <p:sp>
        <p:nvSpPr>
          <p:cNvPr id="3" name="Content Placeholder 2"/>
          <p:cNvSpPr>
            <a:spLocks noGrp="1"/>
          </p:cNvSpPr>
          <p:nvPr>
            <p:ph idx="1"/>
          </p:nvPr>
        </p:nvSpPr>
        <p:spPr/>
        <p:txBody>
          <a:bodyPr/>
          <a:lstStyle/>
          <a:p>
            <a:r>
              <a:rPr kumimoji="1" lang="ja-JP" altLang="en-US" dirty="0" smtClean="0"/>
              <a:t>携帯電話など、移動可能なコンピュータ環境</a:t>
            </a:r>
            <a:endParaRPr kumimoji="1" lang="en-US" altLang="ja-JP" dirty="0" smtClean="0"/>
          </a:p>
          <a:p>
            <a:endParaRPr lang="en-US" altLang="ja-JP" dirty="0"/>
          </a:p>
          <a:p>
            <a:pPr marL="0" indent="0">
              <a:buNone/>
            </a:pPr>
            <a:r>
              <a:rPr lang="en-US" altLang="ja-JP" dirty="0" smtClean="0"/>
              <a:t>Q</a:t>
            </a:r>
            <a:r>
              <a:rPr lang="ja-JP" altLang="en-US" dirty="0" smtClean="0"/>
              <a:t>：</a:t>
            </a:r>
            <a:r>
              <a:rPr lang="en-US" altLang="ja-JP" dirty="0" smtClean="0"/>
              <a:t>T-Mobile</a:t>
            </a:r>
            <a:r>
              <a:rPr lang="ja-JP" altLang="en-US" dirty="0" smtClean="0"/>
              <a:t>（電話会社）は日本語では？</a:t>
            </a:r>
            <a:endParaRPr lang="en-US" altLang="ja-JP" dirty="0" smtClean="0"/>
          </a:p>
          <a:p>
            <a:r>
              <a:rPr lang="en-US" altLang="ja-JP" dirty="0" smtClean="0">
                <a:hlinkClick r:id="rId3"/>
              </a:rPr>
              <a:t>http</a:t>
            </a:r>
            <a:r>
              <a:rPr lang="en-US" altLang="ja-JP" dirty="0">
                <a:hlinkClick r:id="rId3"/>
              </a:rPr>
              <a:t>://detail.chiebukuro.yahoo.co.jp/qa/question_detail/</a:t>
            </a:r>
            <a:r>
              <a:rPr lang="en-US" altLang="ja-JP" dirty="0" smtClean="0">
                <a:hlinkClick r:id="rId3"/>
              </a:rPr>
              <a:t>q1052375320</a:t>
            </a:r>
            <a:endParaRPr lang="en-US" altLang="ja-JP" dirty="0" smtClean="0"/>
          </a:p>
          <a:p>
            <a:pPr marL="0" indent="0">
              <a:buNone/>
            </a:pPr>
            <a:endParaRPr lang="en-US" altLang="ja-JP" dirty="0"/>
          </a:p>
          <a:p>
            <a:pPr marL="0" indent="0">
              <a:buNone/>
            </a:pPr>
            <a:endParaRPr kumimoji="1" lang="ja-JP" altLang="en-US" dirty="0"/>
          </a:p>
        </p:txBody>
      </p:sp>
    </p:spTree>
    <p:extLst>
      <p:ext uri="{BB962C8B-B14F-4D97-AF65-F5344CB8AC3E}">
        <p14:creationId xmlns:p14="http://schemas.microsoft.com/office/powerpoint/2010/main" val="216013168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幕末</a:t>
            </a:r>
            <a:r>
              <a:rPr kumimoji="1" lang="en-US" altLang="ja-JP" dirty="0" smtClean="0"/>
              <a:t>•</a:t>
            </a:r>
            <a:r>
              <a:rPr kumimoji="1" lang="ja-JP" altLang="en-US" dirty="0" smtClean="0"/>
              <a:t>明治期　西洋文明と漢語</a:t>
            </a:r>
            <a:endParaRPr kumimoji="1" lang="ja-JP" altLang="en-US" dirty="0"/>
          </a:p>
        </p:txBody>
      </p:sp>
      <p:sp>
        <p:nvSpPr>
          <p:cNvPr id="3" name="Content Placeholder 2"/>
          <p:cNvSpPr>
            <a:spLocks noGrp="1"/>
          </p:cNvSpPr>
          <p:nvPr>
            <p:ph idx="1"/>
          </p:nvPr>
        </p:nvSpPr>
        <p:spPr/>
        <p:txBody>
          <a:bodyPr/>
          <a:lstStyle/>
          <a:p>
            <a:r>
              <a:rPr kumimoji="1" lang="ja-JP" altLang="en-US" dirty="0" smtClean="0"/>
              <a:t>西洋の学問</a:t>
            </a:r>
            <a:r>
              <a:rPr kumimoji="1" lang="en-US" altLang="ja-JP" dirty="0" smtClean="0"/>
              <a:t>•</a:t>
            </a:r>
            <a:r>
              <a:rPr kumimoji="1" lang="ja-JP" altLang="en-US" dirty="0" smtClean="0"/>
              <a:t>文明が日本製の漢語で</a:t>
            </a:r>
            <a:r>
              <a:rPr lang="ja-JP" altLang="en-US" dirty="0" smtClean="0"/>
              <a:t>日本語に入る</a:t>
            </a:r>
            <a:endParaRPr kumimoji="1" lang="en-US" altLang="ja-JP" dirty="0" smtClean="0"/>
          </a:p>
          <a:p>
            <a:pPr marL="0" indent="0">
              <a:buNone/>
            </a:pPr>
            <a:endParaRPr lang="en-US" altLang="ja-JP" dirty="0" smtClean="0"/>
          </a:p>
          <a:p>
            <a:pPr marL="0" indent="0">
              <a:buNone/>
            </a:pPr>
            <a:r>
              <a:rPr lang="ja-JP" altLang="en-US" dirty="0" smtClean="0"/>
              <a:t>（１）中国語と同じ意味で　（電気、新聞、銀行）</a:t>
            </a:r>
            <a:endParaRPr lang="en-US" altLang="ja-JP" dirty="0" smtClean="0"/>
          </a:p>
          <a:p>
            <a:pPr marL="0" indent="0">
              <a:buNone/>
            </a:pPr>
            <a:r>
              <a:rPr lang="ja-JP" altLang="en-US" dirty="0" smtClean="0"/>
              <a:t>（２）中国語の意味を変えて（文化、革命、福祉）</a:t>
            </a:r>
            <a:endParaRPr lang="en-US" altLang="ja-JP" dirty="0" smtClean="0"/>
          </a:p>
          <a:p>
            <a:pPr marL="0" indent="0">
              <a:buNone/>
            </a:pPr>
            <a:r>
              <a:rPr lang="ja-JP" altLang="en-US" dirty="0" smtClean="0"/>
              <a:t>（３）和製　（理想、哲学、郵便）</a:t>
            </a:r>
            <a:endParaRPr lang="en-US" altLang="ja-JP" dirty="0"/>
          </a:p>
          <a:p>
            <a:pPr marL="0" indent="0">
              <a:buNone/>
            </a:pPr>
            <a:endParaRPr kumimoji="1" lang="en-US" altLang="ja-JP" dirty="0" smtClean="0"/>
          </a:p>
          <a:p>
            <a:pPr marL="0" indent="0">
              <a:buNone/>
            </a:pPr>
            <a:endParaRPr kumimoji="1" lang="en-US" altLang="ja-JP" dirty="0" smtClean="0"/>
          </a:p>
          <a:p>
            <a:pPr marL="0" indent="0">
              <a:buNone/>
            </a:pPr>
            <a:endParaRPr lang="en-US" altLang="ja-JP" dirty="0"/>
          </a:p>
          <a:p>
            <a:pPr marL="0" indent="0">
              <a:buNone/>
            </a:pPr>
            <a:endParaRPr kumimoji="1" lang="en-US" altLang="ja-JP" dirty="0" smtClean="0"/>
          </a:p>
        </p:txBody>
      </p:sp>
    </p:spTree>
    <p:extLst>
      <p:ext uri="{BB962C8B-B14F-4D97-AF65-F5344CB8AC3E}">
        <p14:creationId xmlns:p14="http://schemas.microsoft.com/office/powerpoint/2010/main" val="9090461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外来語の問題点</a:t>
            </a:r>
            <a:endParaRPr kumimoji="1" lang="ja-JP" altLang="en-US" dirty="0"/>
          </a:p>
        </p:txBody>
      </p:sp>
      <p:sp>
        <p:nvSpPr>
          <p:cNvPr id="3" name="Content Placeholder 2"/>
          <p:cNvSpPr>
            <a:spLocks noGrp="1"/>
          </p:cNvSpPr>
          <p:nvPr>
            <p:ph idx="1"/>
          </p:nvPr>
        </p:nvSpPr>
        <p:spPr/>
        <p:txBody>
          <a:bodyPr/>
          <a:lstStyle/>
          <a:p>
            <a:pPr>
              <a:buFont typeface="Wingdings" charset="2"/>
              <a:buChar char="v"/>
            </a:pPr>
            <a:r>
              <a:rPr kumimoji="1" lang="ja-JP" altLang="en-US" dirty="0" smtClean="0"/>
              <a:t>わかりにくい</a:t>
            </a:r>
            <a:r>
              <a:rPr kumimoji="1" lang="en-US" altLang="ja-JP" dirty="0" smtClean="0"/>
              <a:t>『</a:t>
            </a:r>
            <a:r>
              <a:rPr kumimoji="1" lang="ja-JP" altLang="en-US" dirty="0" smtClean="0"/>
              <a:t>カタカナ語</a:t>
            </a:r>
            <a:r>
              <a:rPr kumimoji="1" lang="en-US" altLang="ja-JP" dirty="0" smtClean="0"/>
              <a:t>』</a:t>
            </a:r>
            <a:r>
              <a:rPr lang="ja-JP" altLang="en-US" dirty="0" smtClean="0"/>
              <a:t>の増加</a:t>
            </a:r>
            <a:endParaRPr lang="en-US" altLang="ja-JP" dirty="0" smtClean="0"/>
          </a:p>
          <a:p>
            <a:pPr marL="0" indent="0">
              <a:buNone/>
            </a:pPr>
            <a:r>
              <a:rPr lang="ja-JP" altLang="ja-JP" dirty="0"/>
              <a:t>　</a:t>
            </a:r>
            <a:r>
              <a:rPr lang="ja-JP" altLang="en-US" dirty="0" smtClean="0"/>
              <a:t>ー＞国立国語研究所の報告と提案</a:t>
            </a:r>
            <a:endParaRPr lang="en-US" altLang="ja-JP" dirty="0" smtClean="0"/>
          </a:p>
          <a:p>
            <a:pPr marL="0" indent="0">
              <a:buNone/>
            </a:pPr>
            <a:r>
              <a:rPr lang="ja-JP" altLang="ja-JP" dirty="0"/>
              <a:t>　</a:t>
            </a:r>
            <a:r>
              <a:rPr lang="ja-JP" altLang="en-US" dirty="0" smtClean="0"/>
              <a:t>　　　（２００５年）</a:t>
            </a:r>
            <a:endParaRPr lang="en-US" altLang="ja-JP" dirty="0" smtClean="0"/>
          </a:p>
          <a:p>
            <a:pPr>
              <a:buFont typeface="Wingdings" charset="2"/>
              <a:buChar char="v"/>
            </a:pPr>
            <a:endParaRPr kumimoji="1" lang="en-US" altLang="ja-JP" dirty="0"/>
          </a:p>
          <a:p>
            <a:pPr>
              <a:buFont typeface="Wingdings" charset="2"/>
              <a:buChar char="v"/>
            </a:pPr>
            <a:r>
              <a:rPr lang="ja-JP" altLang="en-US" dirty="0" smtClean="0"/>
              <a:t>外来語をカタカナでどう書くのか</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14269133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t>外来語より漢語のほうが</a:t>
            </a:r>
            <a:r>
              <a:rPr kumimoji="1" lang="en-US" altLang="ja-JP" dirty="0" smtClean="0"/>
              <a:t/>
            </a:r>
            <a:br>
              <a:rPr kumimoji="1" lang="en-US" altLang="ja-JP" dirty="0" smtClean="0"/>
            </a:br>
            <a:r>
              <a:rPr kumimoji="1" lang="ja-JP" altLang="en-US" dirty="0" smtClean="0"/>
              <a:t>わかりやすい？</a:t>
            </a:r>
            <a:endParaRPr kumimoji="1" lang="ja-JP" altLang="en-US" dirty="0"/>
          </a:p>
        </p:txBody>
      </p:sp>
      <p:sp>
        <p:nvSpPr>
          <p:cNvPr id="3" name="Content Placeholder 2"/>
          <p:cNvSpPr>
            <a:spLocks noGrp="1"/>
          </p:cNvSpPr>
          <p:nvPr>
            <p:ph idx="1"/>
          </p:nvPr>
        </p:nvSpPr>
        <p:spPr/>
        <p:txBody>
          <a:bodyPr/>
          <a:lstStyle/>
          <a:p>
            <a:r>
              <a:rPr kumimoji="1" lang="ja-JP" altLang="en-US" dirty="0" smtClean="0"/>
              <a:t>漢語は文字にすると、意味がわかりやすい</a:t>
            </a:r>
            <a:endParaRPr kumimoji="1" lang="en-US" altLang="ja-JP" dirty="0" smtClean="0"/>
          </a:p>
          <a:p>
            <a:pPr marL="0" indent="0">
              <a:buNone/>
            </a:pPr>
            <a:r>
              <a:rPr lang="en-US" altLang="ja-JP" dirty="0" smtClean="0"/>
              <a:t>    </a:t>
            </a:r>
            <a:r>
              <a:rPr lang="ja-JP" altLang="en-US" dirty="0" smtClean="0"/>
              <a:t>国立国語研究所言い換え提案　</a:t>
            </a:r>
            <a:endParaRPr lang="en-US" altLang="ja-JP" dirty="0" smtClean="0"/>
          </a:p>
          <a:p>
            <a:pPr marL="0" indent="0">
              <a:buNone/>
            </a:pPr>
            <a:r>
              <a:rPr lang="ja-JP" altLang="ja-JP" dirty="0"/>
              <a:t>　</a:t>
            </a:r>
            <a:r>
              <a:rPr lang="ja-JP" altLang="en-US" dirty="0" smtClean="0"/>
              <a:t>　例：　</a:t>
            </a:r>
            <a:r>
              <a:rPr lang="en-US" altLang="ja-JP" dirty="0" smtClean="0"/>
              <a:t>	</a:t>
            </a:r>
            <a:r>
              <a:rPr lang="ja-JP" altLang="en-US" dirty="0" smtClean="0"/>
              <a:t>モビリティー　</a:t>
            </a:r>
            <a:r>
              <a:rPr lang="ja-JP" altLang="en-US" dirty="0" smtClean="0">
                <a:latin typeface="Wingdings"/>
                <a:ea typeface="Wingdings"/>
                <a:cs typeface="Wingdings"/>
                <a:sym typeface="Wingdings"/>
              </a:rPr>
              <a:t></a:t>
            </a:r>
            <a:r>
              <a:rPr lang="ja-JP" altLang="en-US" dirty="0" smtClean="0"/>
              <a:t>　移動性</a:t>
            </a:r>
            <a:endParaRPr lang="en-US" altLang="ja-JP" dirty="0"/>
          </a:p>
          <a:p>
            <a:pPr marL="0" indent="0">
              <a:buNone/>
            </a:pPr>
            <a:endParaRPr kumimoji="1" lang="en-US" altLang="ja-JP" dirty="0" smtClean="0"/>
          </a:p>
          <a:p>
            <a:r>
              <a:rPr kumimoji="1" lang="ja-JP" altLang="en-US" dirty="0" smtClean="0"/>
              <a:t>漢語は同音異義語</a:t>
            </a:r>
            <a:r>
              <a:rPr lang="ja-JP" altLang="en-US" dirty="0" smtClean="0"/>
              <a:t>が多い</a:t>
            </a:r>
            <a:endParaRPr lang="en-US" altLang="ja-JP" dirty="0" smtClean="0"/>
          </a:p>
          <a:p>
            <a:pPr marL="0" indent="0">
              <a:buNone/>
            </a:pPr>
            <a:r>
              <a:rPr lang="ja-JP" altLang="en-US" dirty="0" smtClean="0"/>
              <a:t>日本語には様々な</a:t>
            </a:r>
            <a:r>
              <a:rPr lang="ja-JP" altLang="en-US" dirty="0" smtClean="0">
                <a:solidFill>
                  <a:srgbClr val="3366FF"/>
                </a:solidFill>
              </a:rPr>
              <a:t>言語</a:t>
            </a:r>
            <a:r>
              <a:rPr lang="ja-JP" altLang="en-US" dirty="0" smtClean="0"/>
              <a:t>から外来語が入ってきました。次の外来語の</a:t>
            </a:r>
            <a:r>
              <a:rPr lang="ja-JP" altLang="en-US" dirty="0" smtClean="0">
                <a:solidFill>
                  <a:srgbClr val="3366FF"/>
                </a:solidFill>
              </a:rPr>
              <a:t>原語</a:t>
            </a:r>
            <a:r>
              <a:rPr lang="ja-JP" altLang="en-US" dirty="0" smtClean="0"/>
              <a:t>を調べてみましょう</a:t>
            </a:r>
            <a:endParaRPr lang="en-US" altLang="ja-JP" dirty="0" smtClean="0"/>
          </a:p>
          <a:p>
            <a:pPr marL="0" indent="0">
              <a:buNone/>
            </a:pPr>
            <a:endParaRPr lang="en-US" altLang="ja-JP" dirty="0"/>
          </a:p>
        </p:txBody>
      </p:sp>
    </p:spTree>
    <p:extLst>
      <p:ext uri="{BB962C8B-B14F-4D97-AF65-F5344CB8AC3E}">
        <p14:creationId xmlns:p14="http://schemas.microsoft.com/office/powerpoint/2010/main" val="3072750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まとめ</a:t>
            </a:r>
            <a:endParaRPr kumimoji="1" lang="ja-JP" altLang="en-US" dirty="0"/>
          </a:p>
        </p:txBody>
      </p:sp>
      <p:sp>
        <p:nvSpPr>
          <p:cNvPr id="3" name="Content Placeholder 2"/>
          <p:cNvSpPr>
            <a:spLocks noGrp="1"/>
          </p:cNvSpPr>
          <p:nvPr>
            <p:ph idx="1"/>
          </p:nvPr>
        </p:nvSpPr>
        <p:spPr/>
        <p:txBody>
          <a:bodyPr>
            <a:normAutofit fontScale="92500" lnSpcReduction="10000"/>
          </a:bodyPr>
          <a:lstStyle/>
          <a:p>
            <a:r>
              <a:rPr kumimoji="1" lang="ja-JP" altLang="en-US" dirty="0" smtClean="0"/>
              <a:t>外来語の入り方には三つの段階がある</a:t>
            </a:r>
            <a:endParaRPr kumimoji="1" lang="en-US" altLang="ja-JP" dirty="0" smtClean="0"/>
          </a:p>
          <a:p>
            <a:pPr marL="0" indent="0">
              <a:buNone/>
            </a:pPr>
            <a:r>
              <a:rPr lang="en-US" altLang="ja-JP" dirty="0"/>
              <a:t>	</a:t>
            </a:r>
            <a:r>
              <a:rPr lang="ja-JP" altLang="en-US" sz="2800" dirty="0" smtClean="0"/>
              <a:t>１５４３年</a:t>
            </a:r>
            <a:r>
              <a:rPr lang="en-US" altLang="ja-JP" sz="2800" dirty="0" smtClean="0"/>
              <a:t>−</a:t>
            </a:r>
            <a:r>
              <a:rPr lang="ja-JP" altLang="en-US" sz="2800" dirty="0" smtClean="0"/>
              <a:t>１６３９年</a:t>
            </a:r>
            <a:endParaRPr lang="en-US" altLang="ja-JP" sz="2800" dirty="0" smtClean="0"/>
          </a:p>
          <a:p>
            <a:pPr marL="0" indent="0">
              <a:buNone/>
            </a:pPr>
            <a:r>
              <a:rPr kumimoji="1" lang="ja-JP" altLang="ja-JP" sz="2800" dirty="0"/>
              <a:t>　</a:t>
            </a:r>
            <a:r>
              <a:rPr kumimoji="1" lang="ja-JP" altLang="en-US" sz="2800" dirty="0" smtClean="0"/>
              <a:t>　１６３９年</a:t>
            </a:r>
            <a:r>
              <a:rPr kumimoji="1" lang="en-US" altLang="ja-JP" sz="2800" dirty="0" smtClean="0"/>
              <a:t>−</a:t>
            </a:r>
            <a:r>
              <a:rPr kumimoji="1" lang="ja-JP" altLang="en-US" sz="2800" dirty="0" smtClean="0"/>
              <a:t>１８５９年</a:t>
            </a:r>
            <a:endParaRPr kumimoji="1" lang="en-US" altLang="ja-JP" sz="2800" dirty="0" smtClean="0"/>
          </a:p>
          <a:p>
            <a:pPr marL="0" indent="0">
              <a:buNone/>
            </a:pPr>
            <a:r>
              <a:rPr lang="en-US" altLang="ja-JP" sz="2800" dirty="0"/>
              <a:t>	</a:t>
            </a:r>
            <a:r>
              <a:rPr lang="ja-JP" altLang="en-US" sz="2800" dirty="0" smtClean="0"/>
              <a:t>１８５９年</a:t>
            </a:r>
            <a:r>
              <a:rPr lang="en-US" altLang="ja-JP" sz="2800" dirty="0" smtClean="0"/>
              <a:t>〜</a:t>
            </a:r>
            <a:endParaRPr kumimoji="1" lang="en-US" altLang="ja-JP" sz="2800" dirty="0" smtClean="0"/>
          </a:p>
          <a:p>
            <a:r>
              <a:rPr lang="ja-JP" altLang="en-US" dirty="0" smtClean="0"/>
              <a:t>外来語の意味は、原語の意味と大きく変わることがある。</a:t>
            </a:r>
            <a:endParaRPr lang="en-US" altLang="ja-JP" dirty="0" smtClean="0"/>
          </a:p>
          <a:p>
            <a:r>
              <a:rPr lang="ja-JP" altLang="en-US" dirty="0" smtClean="0"/>
              <a:t>外来語の使われ方は時代とともに変わっている</a:t>
            </a:r>
            <a:endParaRPr lang="en-US" altLang="ja-JP" dirty="0" smtClean="0"/>
          </a:p>
          <a:p>
            <a:r>
              <a:rPr lang="ja-JP" altLang="en-US" dirty="0" smtClean="0"/>
              <a:t>西洋から伝わった物や思想が漢語として日本語に入った場合も多い。</a:t>
            </a:r>
            <a:endParaRPr lang="en-US" altLang="ja-JP" dirty="0" smtClean="0"/>
          </a:p>
          <a:p>
            <a:endParaRPr lang="en-US" altLang="ja-JP" dirty="0" smtClean="0"/>
          </a:p>
          <a:p>
            <a:endParaRPr lang="en-US" altLang="ja-JP" dirty="0" smtClean="0"/>
          </a:p>
          <a:p>
            <a:endParaRPr kumimoji="1" lang="ja-JP" altLang="en-US" dirty="0"/>
          </a:p>
        </p:txBody>
      </p:sp>
    </p:spTree>
    <p:extLst>
      <p:ext uri="{BB962C8B-B14F-4D97-AF65-F5344CB8AC3E}">
        <p14:creationId xmlns:p14="http://schemas.microsoft.com/office/powerpoint/2010/main" val="2638916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ja-JP" altLang="en-US" dirty="0" smtClean="0"/>
              <a:t>参考文献</a:t>
            </a:r>
            <a:endParaRPr kumimoji="1" lang="ja-JP" altLang="en-US" dirty="0"/>
          </a:p>
        </p:txBody>
      </p:sp>
      <p:sp>
        <p:nvSpPr>
          <p:cNvPr id="3" name="Content Placeholder 2"/>
          <p:cNvSpPr>
            <a:spLocks noGrp="1"/>
          </p:cNvSpPr>
          <p:nvPr>
            <p:ph idx="1"/>
          </p:nvPr>
        </p:nvSpPr>
        <p:spPr/>
        <p:txBody>
          <a:bodyPr/>
          <a:lstStyle/>
          <a:p>
            <a:r>
              <a:rPr lang="ja-JP" altLang="en-US" dirty="0" smtClean="0"/>
              <a:t>渡辺実（１９７９）</a:t>
            </a:r>
            <a:r>
              <a:rPr lang="en-US" altLang="ja-JP" dirty="0" smtClean="0"/>
              <a:t>『</a:t>
            </a:r>
            <a:r>
              <a:rPr lang="ja-JP" altLang="en-US" dirty="0"/>
              <a:t>外来語と日本文化</a:t>
            </a:r>
            <a:r>
              <a:rPr lang="en-US" altLang="ja-JP" dirty="0" smtClean="0"/>
              <a:t>』</a:t>
            </a:r>
            <a:r>
              <a:rPr lang="ja-JP" altLang="en-US" dirty="0"/>
              <a:t>　</a:t>
            </a:r>
            <a:r>
              <a:rPr lang="en-US" altLang="ja-JP" dirty="0"/>
              <a:t/>
            </a:r>
            <a:br>
              <a:rPr lang="en-US" altLang="ja-JP" dirty="0"/>
            </a:br>
            <a:r>
              <a:rPr lang="ja-JP" altLang="en-US" dirty="0" smtClean="0"/>
              <a:t>　小学</a:t>
            </a:r>
            <a:r>
              <a:rPr lang="ja-JP" altLang="en-US" dirty="0"/>
              <a:t>新国語六年</a:t>
            </a:r>
            <a:r>
              <a:rPr lang="ja-JP" altLang="en-US" dirty="0" smtClean="0"/>
              <a:t>上</a:t>
            </a:r>
            <a:r>
              <a:rPr lang="ja-JP" altLang="en-US" dirty="0"/>
              <a:t>　</a:t>
            </a:r>
            <a:r>
              <a:rPr lang="ja-JP" altLang="en-US" dirty="0" smtClean="0"/>
              <a:t>光村</a:t>
            </a:r>
            <a:r>
              <a:rPr lang="ja-JP" altLang="en-US" dirty="0"/>
              <a:t>図書</a:t>
            </a:r>
            <a:r>
              <a:rPr lang="ja-JP" altLang="en-US" dirty="0" smtClean="0"/>
              <a:t>出版</a:t>
            </a:r>
            <a:endParaRPr lang="en-US" altLang="ja-JP" dirty="0" smtClean="0"/>
          </a:p>
          <a:p>
            <a:endParaRPr lang="en-US" altLang="ja-JP" dirty="0"/>
          </a:p>
          <a:p>
            <a:r>
              <a:rPr lang="ja-JP" altLang="en-US" dirty="0" smtClean="0"/>
              <a:t>沖森卓也</a:t>
            </a:r>
            <a:r>
              <a:rPr lang="en-US" altLang="ja-JP" dirty="0" smtClean="0"/>
              <a:t>•</a:t>
            </a:r>
            <a:r>
              <a:rPr lang="ja-JP" altLang="en-US" dirty="0" smtClean="0"/>
              <a:t>木村義之</a:t>
            </a:r>
            <a:r>
              <a:rPr lang="en-US" altLang="ja-JP" dirty="0" smtClean="0"/>
              <a:t>•</a:t>
            </a:r>
            <a:r>
              <a:rPr lang="ja-JP" altLang="en-US" dirty="0" smtClean="0"/>
              <a:t>田中牧朗</a:t>
            </a:r>
            <a:r>
              <a:rPr lang="en-US" altLang="ja-JP" dirty="0" smtClean="0"/>
              <a:t>•</a:t>
            </a:r>
            <a:r>
              <a:rPr lang="ja-JP" altLang="en-US" dirty="0" smtClean="0"/>
              <a:t>陳力衛</a:t>
            </a:r>
            <a:r>
              <a:rPr lang="en-US" altLang="ja-JP" dirty="0" smtClean="0"/>
              <a:t>•</a:t>
            </a:r>
          </a:p>
          <a:p>
            <a:pPr marL="0" indent="0">
              <a:buNone/>
            </a:pPr>
            <a:r>
              <a:rPr lang="ja-JP" altLang="ja-JP" dirty="0"/>
              <a:t>　</a:t>
            </a:r>
            <a:r>
              <a:rPr lang="ja-JP" altLang="en-US" dirty="0" smtClean="0"/>
              <a:t>　　前田直子（２０１１）</a:t>
            </a:r>
            <a:r>
              <a:rPr lang="en-US" altLang="ja-JP" dirty="0" smtClean="0"/>
              <a:t>『</a:t>
            </a:r>
            <a:r>
              <a:rPr lang="ja-JP" altLang="en-US" dirty="0" smtClean="0"/>
              <a:t>図解　日本語の語彙</a:t>
            </a:r>
            <a:r>
              <a:rPr lang="en-US" altLang="ja-JP" dirty="0" smtClean="0"/>
              <a:t>』</a:t>
            </a:r>
          </a:p>
          <a:p>
            <a:pPr marL="0" indent="0">
              <a:buNone/>
            </a:pPr>
            <a:r>
              <a:rPr lang="ja-JP" altLang="ja-JP" dirty="0"/>
              <a:t>　</a:t>
            </a:r>
            <a:r>
              <a:rPr lang="ja-JP" altLang="en-US" dirty="0" smtClean="0"/>
              <a:t>　　三省堂</a:t>
            </a:r>
            <a:endParaRPr lang="en-US" altLang="ja-JP" dirty="0" smtClean="0"/>
          </a:p>
          <a:p>
            <a:endParaRPr lang="ja-JP" altLang="en-US" dirty="0"/>
          </a:p>
          <a:p>
            <a:endParaRPr kumimoji="1" lang="ja-JP" altLang="en-US" dirty="0"/>
          </a:p>
        </p:txBody>
      </p:sp>
    </p:spTree>
    <p:extLst>
      <p:ext uri="{BB962C8B-B14F-4D97-AF65-F5344CB8AC3E}">
        <p14:creationId xmlns:p14="http://schemas.microsoft.com/office/powerpoint/2010/main" val="1779100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t>レクチャー２</a:t>
            </a:r>
            <a:r>
              <a:rPr kumimoji="1" lang="en-US" altLang="ja-JP" dirty="0" smtClean="0"/>
              <a:t/>
            </a:r>
            <a:br>
              <a:rPr kumimoji="1" lang="en-US" altLang="ja-JP" dirty="0" smtClean="0"/>
            </a:br>
            <a:r>
              <a:rPr kumimoji="1" lang="ja-JP" altLang="en-US" dirty="0" smtClean="0"/>
              <a:t>発表のながれ</a:t>
            </a:r>
            <a:endParaRPr kumimoji="1" lang="ja-JP" altLang="en-US" dirty="0"/>
          </a:p>
        </p:txBody>
      </p:sp>
      <p:sp>
        <p:nvSpPr>
          <p:cNvPr id="3" name="Content Placeholder 2"/>
          <p:cNvSpPr>
            <a:spLocks noGrp="1"/>
          </p:cNvSpPr>
          <p:nvPr>
            <p:ph idx="1"/>
          </p:nvPr>
        </p:nvSpPr>
        <p:spPr/>
        <p:txBody>
          <a:bodyPr/>
          <a:lstStyle/>
          <a:p>
            <a:r>
              <a:rPr lang="ja-JP" altLang="en-US" dirty="0">
                <a:solidFill>
                  <a:srgbClr val="3366FF"/>
                </a:solidFill>
              </a:rPr>
              <a:t>原語</a:t>
            </a:r>
            <a:r>
              <a:rPr lang="ja-JP" altLang="en-US" dirty="0"/>
              <a:t>の意味と日本語での意味の違い</a:t>
            </a:r>
            <a:endParaRPr lang="en-US" altLang="ja-JP" dirty="0"/>
          </a:p>
          <a:p>
            <a:r>
              <a:rPr lang="ja-JP" altLang="en-US" dirty="0" smtClean="0"/>
              <a:t>外来語</a:t>
            </a:r>
            <a:r>
              <a:rPr lang="ja-JP" altLang="en-US" dirty="0"/>
              <a:t>に関する問題点</a:t>
            </a:r>
            <a:endParaRPr lang="en-US" altLang="ja-JP" dirty="0"/>
          </a:p>
          <a:p>
            <a:r>
              <a:rPr lang="ja-JP" altLang="en-US" dirty="0"/>
              <a:t>明治時代に作られた</a:t>
            </a:r>
            <a:r>
              <a:rPr lang="ja-JP" altLang="en-US" dirty="0">
                <a:solidFill>
                  <a:srgbClr val="0000FF"/>
                </a:solidFill>
              </a:rPr>
              <a:t>新</a:t>
            </a:r>
            <a:r>
              <a:rPr lang="ja-JP" altLang="en-US" dirty="0"/>
              <a:t>漢語</a:t>
            </a:r>
            <a:endParaRPr lang="en-US" altLang="ja-JP" dirty="0"/>
          </a:p>
          <a:p>
            <a:r>
              <a:rPr lang="ja-JP" altLang="en-US" dirty="0"/>
              <a:t>まとめ</a:t>
            </a:r>
            <a:endParaRPr lang="en-US" altLang="ja-JP" dirty="0"/>
          </a:p>
          <a:p>
            <a:endParaRPr kumimoji="1" lang="ja-JP" altLang="en-US" dirty="0"/>
          </a:p>
        </p:txBody>
      </p:sp>
    </p:spTree>
    <p:extLst>
      <p:ext uri="{BB962C8B-B14F-4D97-AF65-F5344CB8AC3E}">
        <p14:creationId xmlns:p14="http://schemas.microsoft.com/office/powerpoint/2010/main" val="29723518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t>原語での意味と</a:t>
            </a:r>
            <a:r>
              <a:rPr kumimoji="1" lang="en-US" altLang="ja-JP" dirty="0" smtClean="0"/>
              <a:t/>
            </a:r>
            <a:br>
              <a:rPr kumimoji="1" lang="en-US" altLang="ja-JP" dirty="0" smtClean="0"/>
            </a:br>
            <a:r>
              <a:rPr kumimoji="1" lang="ja-JP" altLang="en-US" dirty="0" smtClean="0"/>
              <a:t>日本語での意味の違い</a:t>
            </a:r>
            <a:endParaRPr kumimoji="1" lang="ja-JP" altLang="en-US" dirty="0"/>
          </a:p>
        </p:txBody>
      </p:sp>
      <p:sp>
        <p:nvSpPr>
          <p:cNvPr id="3" name="Content Placeholder 2"/>
          <p:cNvSpPr>
            <a:spLocks noGrp="1"/>
          </p:cNvSpPr>
          <p:nvPr>
            <p:ph idx="1"/>
          </p:nvPr>
        </p:nvSpPr>
        <p:spPr/>
        <p:txBody>
          <a:bodyPr/>
          <a:lstStyle/>
          <a:p>
            <a:r>
              <a:rPr kumimoji="1" lang="ja-JP" altLang="en-US" dirty="0" smtClean="0"/>
              <a:t>カルタ　</a:t>
            </a:r>
            <a:r>
              <a:rPr kumimoji="1" lang="en-US" altLang="ja-JP" dirty="0" smtClean="0"/>
              <a:t>	</a:t>
            </a:r>
            <a:r>
              <a:rPr lang="en-US" altLang="ja-JP" dirty="0" err="1"/>
              <a:t>c</a:t>
            </a:r>
            <a:r>
              <a:rPr kumimoji="1" lang="en-US" altLang="ja-JP" dirty="0" err="1" smtClean="0"/>
              <a:t>arta</a:t>
            </a:r>
            <a:r>
              <a:rPr kumimoji="1" lang="en-US" altLang="ja-JP" dirty="0" smtClean="0"/>
              <a:t> 	</a:t>
            </a:r>
            <a:r>
              <a:rPr kumimoji="1" lang="ja-JP" altLang="en-US" dirty="0" smtClean="0"/>
              <a:t>（ポルトガル語）</a:t>
            </a:r>
            <a:endParaRPr kumimoji="1" lang="en-US" altLang="ja-JP" dirty="0" smtClean="0"/>
          </a:p>
          <a:p>
            <a:r>
              <a:rPr lang="ja-JP" altLang="en-US" dirty="0" smtClean="0"/>
              <a:t>カルテ　</a:t>
            </a:r>
            <a:r>
              <a:rPr lang="en-US" altLang="ja-JP" dirty="0" smtClean="0"/>
              <a:t>	</a:t>
            </a:r>
            <a:r>
              <a:rPr lang="en-US" altLang="ja-JP" dirty="0" err="1" smtClean="0"/>
              <a:t>Karte</a:t>
            </a:r>
            <a:r>
              <a:rPr lang="en-US" altLang="ja-JP" dirty="0" smtClean="0"/>
              <a:t>		</a:t>
            </a:r>
            <a:r>
              <a:rPr lang="ja-JP" altLang="en-US" dirty="0" smtClean="0"/>
              <a:t>（ドイツ語）</a:t>
            </a:r>
            <a:endParaRPr lang="en-US" altLang="ja-JP" dirty="0" smtClean="0"/>
          </a:p>
          <a:p>
            <a:r>
              <a:rPr kumimoji="1" lang="ja-JP" altLang="en-US" dirty="0" smtClean="0"/>
              <a:t>カード　　</a:t>
            </a:r>
            <a:r>
              <a:rPr kumimoji="1" lang="en-US" altLang="ja-JP" dirty="0" smtClean="0"/>
              <a:t>card 		</a:t>
            </a:r>
            <a:r>
              <a:rPr kumimoji="1" lang="ja-JP" altLang="en-US" dirty="0" smtClean="0"/>
              <a:t>（英語）</a:t>
            </a:r>
            <a:endParaRPr kumimoji="1" lang="en-US" altLang="ja-JP" dirty="0" smtClean="0"/>
          </a:p>
          <a:p>
            <a:endParaRPr lang="en-US" altLang="ja-JP" dirty="0"/>
          </a:p>
          <a:p>
            <a:pPr marL="0" indent="0">
              <a:buNone/>
            </a:pPr>
            <a:r>
              <a:rPr lang="ja-JP" altLang="en-US" dirty="0" smtClean="0"/>
              <a:t>原語では、それぞれ「厚みのある小型の紙」</a:t>
            </a:r>
            <a:endParaRPr lang="en-US" altLang="ja-JP" dirty="0" smtClean="0"/>
          </a:p>
          <a:p>
            <a:pPr marL="0" indent="0">
              <a:buNone/>
            </a:pPr>
            <a:r>
              <a:rPr lang="ja-JP" altLang="en-US" dirty="0" smtClean="0"/>
              <a:t>一般をさす</a:t>
            </a:r>
            <a:r>
              <a:rPr lang="en-US" altLang="ja-JP" dirty="0"/>
              <a:t>	</a:t>
            </a:r>
            <a:r>
              <a:rPr lang="en-US" altLang="ja-JP" dirty="0" smtClean="0"/>
              <a:t>			</a:t>
            </a:r>
            <a:r>
              <a:rPr lang="en-US" altLang="ja-JP" dirty="0" err="1" smtClean="0"/>
              <a:t>carta</a:t>
            </a:r>
            <a:r>
              <a:rPr lang="en-US" altLang="ja-JP" dirty="0" smtClean="0"/>
              <a:t>=</a:t>
            </a:r>
            <a:r>
              <a:rPr lang="en-US" altLang="ja-JP" dirty="0" err="1" smtClean="0"/>
              <a:t>Karte</a:t>
            </a:r>
            <a:r>
              <a:rPr lang="en-US" altLang="ja-JP" dirty="0" smtClean="0"/>
              <a:t>=card </a:t>
            </a:r>
          </a:p>
        </p:txBody>
      </p:sp>
    </p:spTree>
    <p:extLst>
      <p:ext uri="{BB962C8B-B14F-4D97-AF65-F5344CB8AC3E}">
        <p14:creationId xmlns:p14="http://schemas.microsoft.com/office/powerpoint/2010/main" val="38770728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solidFill>
                  <a:srgbClr val="FF6600"/>
                </a:solidFill>
              </a:rPr>
              <a:t>カルタ</a:t>
            </a:r>
            <a:r>
              <a:rPr kumimoji="1" lang="ja-JP" altLang="en-US" dirty="0" smtClean="0"/>
              <a:t>（ゲームをして遊ぶ）</a:t>
            </a:r>
            <a:r>
              <a:rPr kumimoji="1" lang="en-US" altLang="ja-JP" dirty="0" smtClean="0"/>
              <a:t/>
            </a:r>
            <a:br>
              <a:rPr kumimoji="1" lang="en-US" altLang="ja-JP" dirty="0" smtClean="0"/>
            </a:br>
            <a:r>
              <a:rPr lang="ja-JP" altLang="en-US" sz="3100" dirty="0" smtClean="0"/>
              <a:t>ポルトガル語から</a:t>
            </a:r>
            <a:endParaRPr kumimoji="1" lang="ja-JP" altLang="en-US" sz="3100" dirty="0"/>
          </a:p>
        </p:txBody>
      </p:sp>
      <p:pic>
        <p:nvPicPr>
          <p:cNvPr id="4" name="Content Placeholder 3" descr="_1.jpg"/>
          <p:cNvPicPr>
            <a:picLocks noGrp="1" noChangeAspect="1"/>
          </p:cNvPicPr>
          <p:nvPr>
            <p:ph idx="1"/>
          </p:nvPr>
        </p:nvPicPr>
        <p:blipFill>
          <a:blip r:embed="rId3">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21725835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solidFill>
                  <a:srgbClr val="FF6600"/>
                </a:solidFill>
              </a:rPr>
              <a:t>カルテ</a:t>
            </a:r>
            <a:r>
              <a:rPr kumimoji="1" lang="ja-JP" altLang="en-US" dirty="0" smtClean="0"/>
              <a:t>（病院で使う）</a:t>
            </a:r>
            <a:r>
              <a:rPr kumimoji="1" lang="en-US" altLang="ja-JP" dirty="0" smtClean="0"/>
              <a:t/>
            </a:r>
            <a:br>
              <a:rPr kumimoji="1" lang="en-US" altLang="ja-JP" dirty="0" smtClean="0"/>
            </a:br>
            <a:r>
              <a:rPr lang="ja-JP" altLang="en-US" sz="2800" dirty="0" smtClean="0"/>
              <a:t>ドイツ語から</a:t>
            </a:r>
            <a:endParaRPr kumimoji="1" lang="ja-JP" altLang="en-US" dirty="0"/>
          </a:p>
        </p:txBody>
      </p:sp>
      <p:pic>
        <p:nvPicPr>
          <p:cNvPr id="6" name="Content Placeholder 5"/>
          <p:cNvPicPr>
            <a:picLocks noGrp="1" noChangeAspect="1"/>
          </p:cNvPicPr>
          <p:nvPr>
            <p:ph idx="1"/>
          </p:nvPr>
        </p:nvPicPr>
        <p:blipFill>
          <a:blip r:embed="rId3"/>
          <a:srcRect t="12561" b="12561"/>
          <a:stretch>
            <a:fillRect/>
          </a:stretch>
        </p:blipFill>
        <p:spPr/>
      </p:pic>
    </p:spTree>
    <p:extLst>
      <p:ext uri="{BB962C8B-B14F-4D97-AF65-F5344CB8AC3E}">
        <p14:creationId xmlns:p14="http://schemas.microsoft.com/office/powerpoint/2010/main" val="42640124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ja-JP" altLang="en-US" dirty="0" smtClean="0">
                <a:solidFill>
                  <a:srgbClr val="FF6600"/>
                </a:solidFill>
              </a:rPr>
              <a:t>カード</a:t>
            </a:r>
            <a:r>
              <a:rPr kumimoji="1" lang="ja-JP" altLang="en-US" dirty="0" smtClean="0"/>
              <a:t>（いろいろな使い方）</a:t>
            </a:r>
            <a:r>
              <a:rPr kumimoji="1" lang="en-US" altLang="ja-JP" dirty="0" smtClean="0"/>
              <a:t/>
            </a:r>
            <a:br>
              <a:rPr kumimoji="1" lang="en-US" altLang="ja-JP" dirty="0" smtClean="0"/>
            </a:br>
            <a:r>
              <a:rPr lang="ja-JP" altLang="en-US" sz="2800" dirty="0" smtClean="0"/>
              <a:t>英語から</a:t>
            </a:r>
            <a:endParaRPr kumimoji="1" lang="ja-JP" altLang="en-US" dirty="0"/>
          </a:p>
        </p:txBody>
      </p:sp>
      <p:sp>
        <p:nvSpPr>
          <p:cNvPr id="3" name="Content Placeholder 2"/>
          <p:cNvSpPr>
            <a:spLocks noGrp="1"/>
          </p:cNvSpPr>
          <p:nvPr>
            <p:ph idx="1"/>
          </p:nvPr>
        </p:nvSpPr>
        <p:spPr/>
        <p:txBody>
          <a:bodyPr/>
          <a:lstStyle/>
          <a:p>
            <a:r>
              <a:rPr kumimoji="1" lang="ja-JP" altLang="en-US" dirty="0" smtClean="0"/>
              <a:t>クレジットカード</a:t>
            </a:r>
            <a:endParaRPr kumimoji="1" lang="en-US" altLang="ja-JP" dirty="0" smtClean="0"/>
          </a:p>
          <a:p>
            <a:r>
              <a:rPr lang="ja-JP" altLang="en-US" dirty="0" smtClean="0"/>
              <a:t>ポイントカード</a:t>
            </a:r>
            <a:endParaRPr kumimoji="1" lang="en-US" altLang="ja-JP" dirty="0" smtClean="0"/>
          </a:p>
          <a:p>
            <a:r>
              <a:rPr lang="ja-JP" altLang="en-US" dirty="0" smtClean="0"/>
              <a:t>クリスマスカード</a:t>
            </a:r>
            <a:endParaRPr kumimoji="1" lang="ja-JP" altLang="en-US" dirty="0"/>
          </a:p>
        </p:txBody>
      </p:sp>
    </p:spTree>
    <p:extLst>
      <p:ext uri="{BB962C8B-B14F-4D97-AF65-F5344CB8AC3E}">
        <p14:creationId xmlns:p14="http://schemas.microsoft.com/office/powerpoint/2010/main" val="25871281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2400" dirty="0" smtClean="0"/>
              <a:t>これらをどう呼ぶ？</a:t>
            </a:r>
            <a:r>
              <a:rPr lang="en-US" altLang="ja-JP" sz="2400" dirty="0" smtClean="0"/>
              <a:t/>
            </a:r>
            <a:br>
              <a:rPr lang="en-US" altLang="ja-JP" sz="2400" dirty="0" smtClean="0"/>
            </a:br>
            <a:r>
              <a:rPr lang="ja-JP" altLang="en-US" sz="2400" dirty="0" smtClean="0"/>
              <a:t>違いは何？</a:t>
            </a:r>
            <a:endParaRPr kumimoji="1" lang="ja-JP" altLang="en-US" sz="2400" dirty="0"/>
          </a:p>
        </p:txBody>
      </p:sp>
      <p:pic>
        <p:nvPicPr>
          <p:cNvPr id="5" name="Content Placeholder 4" descr="DSCN6778.JPG"/>
          <p:cNvPicPr>
            <a:picLocks noGrp="1" noChangeAspect="1"/>
          </p:cNvPicPr>
          <p:nvPr>
            <p:ph idx="1"/>
          </p:nvPr>
        </p:nvPicPr>
        <p:blipFill>
          <a:blip r:embed="rId3">
            <a:extLst>
              <a:ext uri="{28A0092B-C50C-407E-A947-70E740481C1C}">
                <a14:useLocalDpi xmlns:a14="http://schemas.microsoft.com/office/drawing/2010/main" val="0"/>
              </a:ext>
            </a:extLst>
          </a:blip>
          <a:srcRect l="17250" r="17250"/>
          <a:stretch>
            <a:fillRect/>
          </a:stretch>
        </p:blipFill>
        <p:spPr/>
      </p:pic>
      <p:sp>
        <p:nvSpPr>
          <p:cNvPr id="4" name="Text Placeholder 3"/>
          <p:cNvSpPr>
            <a:spLocks noGrp="1"/>
          </p:cNvSpPr>
          <p:nvPr>
            <p:ph type="body" sz="half" idx="2"/>
          </p:nvPr>
        </p:nvSpPr>
        <p:spPr/>
        <p:txBody>
          <a:bodyPr>
            <a:normAutofit/>
          </a:bodyPr>
          <a:lstStyle/>
          <a:p>
            <a:endParaRPr lang="en-US" altLang="ja-JP" sz="2400" dirty="0" smtClean="0"/>
          </a:p>
          <a:p>
            <a:r>
              <a:rPr lang="ja-JP" altLang="en-US" sz="2400" dirty="0" smtClean="0"/>
              <a:t>湯のみ</a:t>
            </a:r>
            <a:endParaRPr lang="en-US" altLang="ja-JP" sz="2400" dirty="0" smtClean="0"/>
          </a:p>
          <a:p>
            <a:r>
              <a:rPr kumimoji="1" lang="ja-JP" altLang="en-US" sz="2400" dirty="0" smtClean="0"/>
              <a:t>茶碗</a:t>
            </a:r>
            <a:endParaRPr kumimoji="1" lang="en-US" altLang="ja-JP" sz="2400" dirty="0" smtClean="0"/>
          </a:p>
          <a:p>
            <a:r>
              <a:rPr lang="ja-JP" altLang="en-US" sz="2400" dirty="0" smtClean="0"/>
              <a:t>カップ</a:t>
            </a:r>
            <a:endParaRPr lang="en-US" altLang="ja-JP" sz="2400" dirty="0" smtClean="0"/>
          </a:p>
          <a:p>
            <a:r>
              <a:rPr lang="ja-JP" altLang="en-US" sz="2400" dirty="0" smtClean="0"/>
              <a:t>タンブラー</a:t>
            </a:r>
            <a:endParaRPr lang="en-US" altLang="ja-JP" sz="2400" dirty="0" smtClean="0"/>
          </a:p>
          <a:p>
            <a:r>
              <a:rPr lang="ja-JP" altLang="en-US" sz="2400" dirty="0" smtClean="0"/>
              <a:t>ジョッキ</a:t>
            </a:r>
            <a:endParaRPr lang="en-US" altLang="ja-JP" sz="2400" dirty="0" smtClean="0"/>
          </a:p>
          <a:p>
            <a:r>
              <a:rPr lang="ja-JP" altLang="en-US" sz="2400" strike="sngStrike" dirty="0" smtClean="0"/>
              <a:t>グラス</a:t>
            </a:r>
            <a:endParaRPr lang="en-US" altLang="ja-JP" sz="2400" strike="sngStrike" dirty="0" smtClean="0"/>
          </a:p>
          <a:p>
            <a:r>
              <a:rPr lang="ja-JP" altLang="en-US" sz="2400" strike="sngStrike" dirty="0" smtClean="0"/>
              <a:t>コップ</a:t>
            </a:r>
            <a:endParaRPr lang="en-US" altLang="ja-JP" sz="2400" strike="sngStrike" dirty="0" smtClean="0"/>
          </a:p>
          <a:p>
            <a:endParaRPr lang="en-US" altLang="ja-JP" sz="2400" dirty="0" smtClean="0"/>
          </a:p>
        </p:txBody>
      </p:sp>
    </p:spTree>
    <p:extLst>
      <p:ext uri="{BB962C8B-B14F-4D97-AF65-F5344CB8AC3E}">
        <p14:creationId xmlns:p14="http://schemas.microsoft.com/office/powerpoint/2010/main" val="30111464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1790700"/>
            <a:ext cx="5295900" cy="2400657"/>
          </a:xfrm>
          <a:prstGeom prst="rect">
            <a:avLst/>
          </a:prstGeom>
          <a:noFill/>
        </p:spPr>
        <p:txBody>
          <a:bodyPr wrap="square" rtlCol="0">
            <a:spAutoFit/>
          </a:bodyPr>
          <a:lstStyle/>
          <a:p>
            <a:pPr algn="ctr"/>
            <a:r>
              <a:rPr lang="en-US" altLang="ja-JP" sz="6000" dirty="0" smtClean="0">
                <a:solidFill>
                  <a:srgbClr val="3366FF"/>
                </a:solidFill>
              </a:rPr>
              <a:t>“m</a:t>
            </a:r>
            <a:r>
              <a:rPr kumimoji="1" lang="en-US" altLang="ja-JP" sz="6000" dirty="0" smtClean="0">
                <a:solidFill>
                  <a:srgbClr val="3366FF"/>
                </a:solidFill>
              </a:rPr>
              <a:t>obile”</a:t>
            </a:r>
          </a:p>
          <a:p>
            <a:r>
              <a:rPr kumimoji="1" lang="ja-JP" altLang="en-US" dirty="0" smtClean="0"/>
              <a:t>　</a:t>
            </a:r>
            <a:endParaRPr kumimoji="1" lang="en-US" altLang="ja-JP" dirty="0" smtClean="0"/>
          </a:p>
          <a:p>
            <a:pPr algn="ctr"/>
            <a:r>
              <a:rPr lang="ja-JP" altLang="en-US" sz="3600" dirty="0" smtClean="0"/>
              <a:t>どう読む？</a:t>
            </a:r>
            <a:endParaRPr lang="en-US" altLang="ja-JP" sz="3600" dirty="0" smtClean="0"/>
          </a:p>
          <a:p>
            <a:pPr algn="ctr"/>
            <a:r>
              <a:rPr kumimoji="1" lang="ja-JP" altLang="en-US" sz="3600" dirty="0" smtClean="0"/>
              <a:t>どう使われている？</a:t>
            </a:r>
            <a:endParaRPr kumimoji="1" lang="en-US" altLang="ja-JP" sz="3600" dirty="0" smtClean="0"/>
          </a:p>
        </p:txBody>
      </p:sp>
      <p:sp>
        <p:nvSpPr>
          <p:cNvPr id="3" name="TextBox 2"/>
          <p:cNvSpPr txBox="1"/>
          <p:nvPr/>
        </p:nvSpPr>
        <p:spPr>
          <a:xfrm>
            <a:off x="2768600" y="1003300"/>
            <a:ext cx="3815117" cy="369332"/>
          </a:xfrm>
          <a:prstGeom prst="rect">
            <a:avLst/>
          </a:prstGeom>
          <a:noFill/>
        </p:spPr>
        <p:txBody>
          <a:bodyPr wrap="square" rtlCol="0">
            <a:spAutoFit/>
          </a:bodyPr>
          <a:lstStyle/>
          <a:p>
            <a:pPr algn="ctr"/>
            <a:r>
              <a:rPr kumimoji="1" lang="ja-JP" altLang="en-US" dirty="0" smtClean="0"/>
              <a:t>最近の使い方から見てみましょう</a:t>
            </a:r>
            <a:endParaRPr kumimoji="1" lang="ja-JP" altLang="en-US" dirty="0"/>
          </a:p>
        </p:txBody>
      </p:sp>
    </p:spTree>
    <p:extLst>
      <p:ext uri="{BB962C8B-B14F-4D97-AF65-F5344CB8AC3E}">
        <p14:creationId xmlns:p14="http://schemas.microsoft.com/office/powerpoint/2010/main" val="16050186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t>Mobile = </a:t>
            </a:r>
            <a:r>
              <a:rPr kumimoji="1" lang="ja-JP" altLang="en-US" dirty="0" smtClean="0"/>
              <a:t>モービル</a:t>
            </a:r>
            <a:endParaRPr kumimoji="1" lang="ja-JP" altLang="en-US" dirty="0"/>
          </a:p>
        </p:txBody>
      </p:sp>
      <p:sp>
        <p:nvSpPr>
          <p:cNvPr id="3" name="Content Placeholder 2"/>
          <p:cNvSpPr>
            <a:spLocks noGrp="1"/>
          </p:cNvSpPr>
          <p:nvPr>
            <p:ph idx="1"/>
          </p:nvPr>
        </p:nvSpPr>
        <p:spPr/>
        <p:txBody>
          <a:bodyPr/>
          <a:lstStyle/>
          <a:p>
            <a:r>
              <a:rPr kumimoji="1" lang="en-US" altLang="ja-JP" dirty="0" err="1" smtClean="0"/>
              <a:t>Exxson</a:t>
            </a:r>
            <a:r>
              <a:rPr lang="en-US" altLang="ja-JP" dirty="0"/>
              <a:t>-</a:t>
            </a:r>
            <a:r>
              <a:rPr kumimoji="1" lang="en-US" altLang="ja-JP" dirty="0" smtClean="0"/>
              <a:t>Mobile Co.</a:t>
            </a:r>
            <a:r>
              <a:rPr kumimoji="1" lang="ja-JP" altLang="en-US" dirty="0" smtClean="0"/>
              <a:t>　　</a:t>
            </a:r>
            <a:r>
              <a:rPr kumimoji="1" lang="en-US" altLang="ja-JP" dirty="0" smtClean="0"/>
              <a:t>	</a:t>
            </a:r>
            <a:r>
              <a:rPr kumimoji="1" lang="ja-JP" altLang="en-US" dirty="0" smtClean="0"/>
              <a:t>ガソリン会社</a:t>
            </a:r>
            <a:endParaRPr kumimoji="1" lang="en-US" altLang="ja-JP" dirty="0" smtClean="0"/>
          </a:p>
          <a:p>
            <a:r>
              <a:rPr lang="en-US" altLang="ja-JP" dirty="0" smtClean="0"/>
              <a:t>Mobile, Alabama		  </a:t>
            </a:r>
            <a:r>
              <a:rPr lang="ja-JP" altLang="en-US" dirty="0" smtClean="0"/>
              <a:t>　アラバマ州の都市</a:t>
            </a:r>
            <a:endParaRPr lang="en-US" altLang="ja-JP" dirty="0" smtClean="0"/>
          </a:p>
          <a:p>
            <a:r>
              <a:rPr lang="en-US" altLang="ja-JP" dirty="0" smtClean="0"/>
              <a:t>s</a:t>
            </a:r>
            <a:r>
              <a:rPr kumimoji="1" lang="en-US" altLang="ja-JP" dirty="0" smtClean="0"/>
              <a:t>now mobiles			     </a:t>
            </a:r>
            <a:r>
              <a:rPr kumimoji="1" lang="ja-JP" altLang="en-US" dirty="0" smtClean="0"/>
              <a:t>スノーモービル</a:t>
            </a:r>
            <a:endParaRPr kumimoji="1" lang="en-US" altLang="ja-JP" dirty="0" smtClean="0"/>
          </a:p>
          <a:p>
            <a:pPr marL="0" indent="0">
              <a:buNone/>
            </a:pPr>
            <a:r>
              <a:rPr lang="en-US" altLang="ja-JP" dirty="0"/>
              <a:t>	</a:t>
            </a:r>
            <a:r>
              <a:rPr lang="en-US" altLang="ja-JP" dirty="0" smtClean="0"/>
              <a:t>								</a:t>
            </a:r>
            <a:r>
              <a:rPr lang="ja-JP" altLang="en-US" dirty="0" smtClean="0"/>
              <a:t>（スノーモビルもあり）</a:t>
            </a:r>
            <a:endParaRPr kumimoji="1" lang="en-US" altLang="ja-JP" dirty="0" smtClean="0"/>
          </a:p>
          <a:p>
            <a:pPr marL="0" indent="0">
              <a:buNone/>
            </a:pPr>
            <a:r>
              <a:rPr lang="en-US" altLang="ja-JP" dirty="0"/>
              <a:t>	</a:t>
            </a:r>
            <a:r>
              <a:rPr lang="en-US" altLang="ja-JP" dirty="0" smtClean="0"/>
              <a:t>								</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24987358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897</TotalTime>
  <Words>1356</Words>
  <Application>Microsoft Macintosh PowerPoint</Application>
  <PresentationFormat>On-screen Show (4:3)</PresentationFormat>
  <Paragraphs>118</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外来語の歴史と使われ方２</vt:lpstr>
      <vt:lpstr>レクチャー２ 発表のながれ</vt:lpstr>
      <vt:lpstr>原語での意味と 日本語での意味の違い</vt:lpstr>
      <vt:lpstr>カルタ（ゲームをして遊ぶ） ポルトガル語から</vt:lpstr>
      <vt:lpstr>カルテ（病院で使う） ドイツ語から</vt:lpstr>
      <vt:lpstr>カード（いろいろな使い方） 英語から</vt:lpstr>
      <vt:lpstr>これらをどう呼ぶ？ 違いは何？</vt:lpstr>
      <vt:lpstr>PowerPoint Presentation</vt:lpstr>
      <vt:lpstr>Mobile = モービル</vt:lpstr>
      <vt:lpstr>Mobile = モビール</vt:lpstr>
      <vt:lpstr>Mobile = モバイル</vt:lpstr>
      <vt:lpstr>幕末•明治期　西洋文明と漢語</vt:lpstr>
      <vt:lpstr>外来語の問題点</vt:lpstr>
      <vt:lpstr>外来語より漢語のほうが わかりやすい？</vt:lpstr>
      <vt:lpstr>まとめ</vt:lpstr>
      <vt:lpstr>参考文献</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『外来語と日本文化』 渡辺実著　 小学新国語六年上（１９７９）　 光村図書出版</dc:title>
  <dc:creator>Nemoto Naoko </dc:creator>
  <cp:lastModifiedBy>Nemoto Naoko </cp:lastModifiedBy>
  <cp:revision>69</cp:revision>
  <dcterms:created xsi:type="dcterms:W3CDTF">2015-09-06T00:18:30Z</dcterms:created>
  <dcterms:modified xsi:type="dcterms:W3CDTF">2016-06-17T16:04:29Z</dcterms:modified>
</cp:coreProperties>
</file>