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71" r:id="rId3"/>
    <p:sldId id="273" r:id="rId4"/>
    <p:sldId id="270" r:id="rId5"/>
    <p:sldId id="258" r:id="rId6"/>
    <p:sldId id="263" r:id="rId7"/>
    <p:sldId id="260" r:id="rId8"/>
    <p:sldId id="276" r:id="rId9"/>
    <p:sldId id="261" r:id="rId10"/>
    <p:sldId id="274" r:id="rId11"/>
    <p:sldId id="277" r:id="rId12"/>
    <p:sldId id="278" r:id="rId13"/>
    <p:sldId id="279" r:id="rId14"/>
    <p:sldId id="280" r:id="rId15"/>
    <p:sldId id="287" r:id="rId16"/>
    <p:sldId id="265" r:id="rId17"/>
    <p:sldId id="281" r:id="rId18"/>
    <p:sldId id="266" r:id="rId19"/>
    <p:sldId id="267" r:id="rId20"/>
    <p:sldId id="268" r:id="rId21"/>
    <p:sldId id="269" r:id="rId22"/>
    <p:sldId id="283" r:id="rId23"/>
    <p:sldId id="272" r:id="rId24"/>
    <p:sldId id="284" r:id="rId25"/>
    <p:sldId id="285" r:id="rId26"/>
    <p:sldId id="28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8D44B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7" autoAdjust="0"/>
    <p:restoredTop sz="73252" autoAdjust="0"/>
  </p:normalViewPr>
  <p:slideViewPr>
    <p:cSldViewPr snapToGrid="0" snapToObjects="1">
      <p:cViewPr varScale="1">
        <p:scale>
          <a:sx n="77" d="100"/>
          <a:sy n="77" d="100"/>
        </p:scale>
        <p:origin x="-1776" y="-96"/>
      </p:cViewPr>
      <p:guideLst>
        <p:guide orient="horz" pos="2160"/>
        <p:guide pos="2880"/>
      </p:guideLst>
    </p:cSldViewPr>
  </p:slideViewPr>
  <p:outlineViewPr>
    <p:cViewPr>
      <p:scale>
        <a:sx n="33" d="100"/>
        <a:sy n="33" d="100"/>
      </p:scale>
      <p:origin x="0" y="15864"/>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75" d="100"/>
          <a:sy n="75" d="100"/>
        </p:scale>
        <p:origin x="-3360"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4AE653-6BD9-2B4F-8F0C-CC3C23CF9367}" type="datetimeFigureOut">
              <a:rPr lang="en-US" smtClean="0"/>
              <a:t>2015/12/01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E2445-23E4-BD4F-9507-EC99B9D44AC2}" type="slidenum">
              <a:rPr lang="en-US" smtClean="0"/>
              <a:t>‹#›</a:t>
            </a:fld>
            <a:endParaRPr lang="en-US"/>
          </a:p>
        </p:txBody>
      </p:sp>
    </p:spTree>
    <p:extLst>
      <p:ext uri="{BB962C8B-B14F-4D97-AF65-F5344CB8AC3E}">
        <p14:creationId xmlns:p14="http://schemas.microsoft.com/office/powerpoint/2010/main" val="8708801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ハンプシャー大学の大場順子です。今日は私の研究テーマでもある</a:t>
            </a:r>
            <a:r>
              <a:rPr lang="ja-JP" altLang="en-US" sz="1200" dirty="0" smtClean="0">
                <a:solidFill>
                  <a:srgbClr val="000090"/>
                </a:solidFill>
              </a:rPr>
              <a:t>グローバリゼーションと日本に於ける多文化共生についてお話したいと思います。</a:t>
            </a:r>
            <a:r>
              <a:rPr lang="en-US" altLang="ja-JP" sz="1400" dirty="0" smtClean="0"/>
              <a:t/>
            </a:r>
            <a:br>
              <a:rPr lang="en-US" altLang="ja-JP" sz="1400" dirty="0" smtClean="0"/>
            </a:b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a:t>
            </a:fld>
            <a:endParaRPr lang="en-US"/>
          </a:p>
        </p:txBody>
      </p:sp>
    </p:spTree>
    <p:extLst>
      <p:ext uri="{BB962C8B-B14F-4D97-AF65-F5344CB8AC3E}">
        <p14:creationId xmlns:p14="http://schemas.microsoft.com/office/powerpoint/2010/main" val="2343598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さて、どうしてこんなに多くの日本人が、地球の反対側にある日本から最も遠い国、ブラジルを目指したのでしょうか？</a:t>
            </a:r>
            <a:endParaRPr lang="en-US" altLang="ja-JP" dirty="0" smtClean="0"/>
          </a:p>
          <a:p>
            <a:endParaRPr lang="en-US" dirty="0" smtClean="0"/>
          </a:p>
          <a:p>
            <a:r>
              <a:rPr lang="ja-JP" altLang="en-US" dirty="0" smtClean="0"/>
              <a:t>先程、お話しした、アメリカ、カナダでのアジア人移民排斥運動に加えて、どんな理由が考えられるでしょうか？</a:t>
            </a: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10</a:t>
            </a:fld>
            <a:endParaRPr lang="en-US"/>
          </a:p>
        </p:txBody>
      </p:sp>
    </p:spTree>
    <p:extLst>
      <p:ext uri="{BB962C8B-B14F-4D97-AF65-F5344CB8AC3E}">
        <p14:creationId xmlns:p14="http://schemas.microsoft.com/office/powerpoint/2010/main" val="1969577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まず、大きな背景として、ブラジルの労働力不足が上げられます。ブラジルでは、長い間、コーヒー農園で働く労働者の供給を、アフリカから連れて来られた奴隷とその子孫に頼ってきました。１８８８年の奴隷制度廃止は、国の主要産業に深刻な打撃を与え、政府は早急に対策を講じる必要にせまられていました。</a:t>
            </a:r>
            <a:endParaRPr lang="en-US" altLang="ja-JP" dirty="0" smtClean="0"/>
          </a:p>
          <a:p>
            <a:endParaRPr lang="en-US" dirty="0" smtClean="0"/>
          </a:p>
          <a:p>
            <a:r>
              <a:rPr lang="ja-JP" altLang="en-US" dirty="0" smtClean="0"/>
              <a:t>また、当時の日本の状況を見てみると、長男が土地や、店、事業等の財産をすべて相続するという長子相続制のため、農業をするにも土地がない、商売を始めるにもまとまった資本がないという人たちがたくさんいました。</a:t>
            </a:r>
            <a:endParaRPr lang="en-US" altLang="ja-JP" dirty="0" smtClean="0"/>
          </a:p>
          <a:p>
            <a:endParaRPr lang="en-US" dirty="0" smtClean="0"/>
          </a:p>
          <a:p>
            <a:r>
              <a:rPr lang="ja-JP" altLang="en-US" dirty="0" smtClean="0"/>
              <a:t>人口増加に伴う食糧不足を懸念した政府が、国策としての海外移民事業を始めると、こうした人たちが、資源豊かなブラジルで、日本では実現できない夢を実現しようと、移民に応募しました。</a:t>
            </a:r>
            <a:endParaRPr lang="en-US" altLang="ja-JP" dirty="0" smtClean="0"/>
          </a:p>
          <a:p>
            <a:endParaRPr lang="en-US" dirty="0" smtClean="0"/>
          </a:p>
          <a:p>
            <a:r>
              <a:rPr lang="ja-JP" altLang="en-US" dirty="0" smtClean="0"/>
              <a:t>また日本が軍国化の道を歩み、思想統制が厳しくなると、宗教や思想的な理由から、ブラジルに新天地を探し求めた人たちも少なからずいました。</a:t>
            </a:r>
            <a:endParaRPr lang="en-US" altLang="ja-JP" dirty="0" smtClean="0"/>
          </a:p>
          <a:p>
            <a:endParaRPr lang="en-US" dirty="0" smtClean="0"/>
          </a:p>
        </p:txBody>
      </p:sp>
      <p:sp>
        <p:nvSpPr>
          <p:cNvPr id="4" name="Slide Number Placeholder 3"/>
          <p:cNvSpPr>
            <a:spLocks noGrp="1"/>
          </p:cNvSpPr>
          <p:nvPr>
            <p:ph type="sldNum" sz="quarter" idx="10"/>
          </p:nvPr>
        </p:nvSpPr>
        <p:spPr/>
        <p:txBody>
          <a:bodyPr/>
          <a:lstStyle/>
          <a:p>
            <a:fld id="{5D0E2445-23E4-BD4F-9507-EC99B9D44AC2}" type="slidenum">
              <a:rPr lang="en-US" smtClean="0"/>
              <a:t>11</a:t>
            </a:fld>
            <a:endParaRPr lang="en-US"/>
          </a:p>
        </p:txBody>
      </p:sp>
    </p:spTree>
    <p:extLst>
      <p:ext uri="{BB962C8B-B14F-4D97-AF65-F5344CB8AC3E}">
        <p14:creationId xmlns:p14="http://schemas.microsoft.com/office/powerpoint/2010/main" val="1991520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ja-JP" dirty="0" smtClean="0"/>
          </a:p>
          <a:p>
            <a:r>
              <a:rPr lang="ja-JP" altLang="en-US" dirty="0" smtClean="0"/>
              <a:t>大々的な宣伝のせいもあって、当時の日本人にとってブラジルは多くの可能性を秘めた国だったのです。</a:t>
            </a:r>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12</a:t>
            </a:fld>
            <a:endParaRPr lang="en-US"/>
          </a:p>
        </p:txBody>
      </p:sp>
    </p:spTree>
    <p:extLst>
      <p:ext uri="{BB962C8B-B14F-4D97-AF65-F5344CB8AC3E}">
        <p14:creationId xmlns:p14="http://schemas.microsoft.com/office/powerpoint/2010/main" val="28547649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こで、ちょっと、「出稼ぎ」という言葉を押さえておきたいと思います。出稼ぎと言うのは、外に出ていってお金を稼ぐということで、本来は日本国内での、そうした移動を伴う労働形態を表す言葉でした。</a:t>
            </a:r>
            <a:endParaRPr lang="en-US" altLang="ja-JP" dirty="0" smtClean="0"/>
          </a:p>
          <a:p>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海外移住が始まると、数年間の契約で、農園等で働き、お金を稼いで日本に帰国するという意味合いでもつかわれるようになりましたが、いろいろな事情で戻れなかった人もたくさんいました。</a:t>
            </a:r>
            <a:endParaRPr lang="en-US" altLang="ja-JP" dirty="0" smtClean="0"/>
          </a:p>
          <a:p>
            <a:endParaRPr lang="en-US" dirty="0" smtClean="0"/>
          </a:p>
          <a:p>
            <a:r>
              <a:rPr lang="ja-JP" altLang="en-US" dirty="0" smtClean="0"/>
              <a:t>これとは別に、近年よく見かけるようになった言葉として、カタカナの「デカセギ」があります。この新しい表現にはどんな意味があるのでしょうか。なぜ、カタカナで書かれているのでしょうか。</a:t>
            </a:r>
            <a:endParaRPr lang="en-US"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13</a:t>
            </a:fld>
            <a:endParaRPr lang="en-US"/>
          </a:p>
        </p:txBody>
      </p:sp>
    </p:spTree>
    <p:extLst>
      <p:ext uri="{BB962C8B-B14F-4D97-AF65-F5344CB8AC3E}">
        <p14:creationId xmlns:p14="http://schemas.microsoft.com/office/powerpoint/2010/main" val="2117058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カタカナのデカセギは、この言葉がスペイン語及びポルトガル語から取り入れられた外来語であることを示しています。南米から日本に仕事を求めて帰郷移民した人たちのことを指す言葉として、彼等とともに日本にやってきました。</a:t>
            </a:r>
            <a:endParaRPr lang="en-US" altLang="ja-JP" dirty="0" smtClean="0"/>
          </a:p>
          <a:p>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こに紹介している大宮知信さんの本では、デカセーギと長母音を使って書き表し、外国語のような発音になっていますが、これは著者がサンパウロで耳にしたブラジル人の発音を、できるだけその通りに伝えようとしたためだと思われます。</a:t>
            </a:r>
            <a:endParaRPr lang="en-US" altLang="ja-JP" dirty="0" smtClean="0"/>
          </a:p>
          <a:p>
            <a:endParaRPr lang="en-US" altLang="ja-JP" dirty="0" smtClean="0"/>
          </a:p>
          <a:p>
            <a:endParaRPr lang="en-US" dirty="0" smtClean="0"/>
          </a:p>
        </p:txBody>
      </p:sp>
      <p:sp>
        <p:nvSpPr>
          <p:cNvPr id="4" name="Slide Number Placeholder 3"/>
          <p:cNvSpPr>
            <a:spLocks noGrp="1"/>
          </p:cNvSpPr>
          <p:nvPr>
            <p:ph type="sldNum" sz="quarter" idx="10"/>
          </p:nvPr>
        </p:nvSpPr>
        <p:spPr/>
        <p:txBody>
          <a:bodyPr/>
          <a:lstStyle/>
          <a:p>
            <a:fld id="{5D0E2445-23E4-BD4F-9507-EC99B9D44AC2}" type="slidenum">
              <a:rPr lang="en-US" smtClean="0"/>
              <a:t>14</a:t>
            </a:fld>
            <a:endParaRPr lang="en-US"/>
          </a:p>
        </p:txBody>
      </p:sp>
    </p:spTree>
    <p:extLst>
      <p:ext uri="{BB962C8B-B14F-4D97-AF65-F5344CB8AC3E}">
        <p14:creationId xmlns:p14="http://schemas.microsoft.com/office/powerpoint/2010/main" val="2456626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漢字とひらがなの「出、稼ぎ」から、カタカナの「デカセギ」への移行は、日本から南米へ、そして南米からまた日本へ、という日系移民のユニークな移民のパターンをなぞると同時に、この１００年間に日本が移民を出す国から、受け入れる側の国に変わってきたことをも示しているということができます。</a:t>
            </a:r>
            <a:endParaRPr lang="en-US"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15</a:t>
            </a:fld>
            <a:endParaRPr lang="en-US"/>
          </a:p>
        </p:txBody>
      </p:sp>
    </p:spTree>
    <p:extLst>
      <p:ext uri="{BB962C8B-B14F-4D97-AF65-F5344CB8AC3E}">
        <p14:creationId xmlns:p14="http://schemas.microsoft.com/office/powerpoint/2010/main" val="2531385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それでは、日系移民のプラジルでの暮らしを見ていきましょう。</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渡航前には知らされていませんでしたが、アフリカ系の奴隷労働者に代わる労働力としてブラジルに連れて来られた日系移民の暮らしは苦難に満ちたものでした。</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過酷な労働と、劣悪な居住環境、低賃金のため、最初に契約したコーヒー農園に定着したのは全渡航者の</a:t>
            </a:r>
            <a:r>
              <a:rPr lang="en-US" altLang="ja-JP" dirty="0" smtClean="0"/>
              <a:t>4</a:t>
            </a:r>
            <a:r>
              <a:rPr lang="ja-JP" altLang="en-US" dirty="0" smtClean="0"/>
              <a:t>分の</a:t>
            </a:r>
            <a:r>
              <a:rPr lang="en-US" altLang="ja-JP" dirty="0" smtClean="0"/>
              <a:t>1</a:t>
            </a:r>
            <a:r>
              <a:rPr lang="ja-JP" altLang="en-US" dirty="0" smtClean="0"/>
              <a:t>のみと言われています。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その他の日本人は、志半ばで日本に戻ったり、農園を逃亡し、少しずつ貯めたお金を共同出資して購入した土地で、徐々に自作農として成功をおさめたりしています。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農業組合を設立して、農園の拡張や大きな機械を購入するための資金調達等を行う日本型農業は、ブラジルには先例がなく、後に広く受け入れられて、ブラジルの農業経済に大きく貢献することになります。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16</a:t>
            </a:fld>
            <a:endParaRPr lang="en-US"/>
          </a:p>
        </p:txBody>
      </p:sp>
    </p:spTree>
    <p:extLst>
      <p:ext uri="{BB962C8B-B14F-4D97-AF65-F5344CB8AC3E}">
        <p14:creationId xmlns:p14="http://schemas.microsoft.com/office/powerpoint/2010/main" val="3544630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dirty="0" smtClean="0"/>
              <a:t>こうして日本人が集住する場所には次第にコロニアと呼ばれる日系人植民地が作られるようになります。</a:t>
            </a: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17</a:t>
            </a:fld>
            <a:endParaRPr lang="en-US"/>
          </a:p>
        </p:txBody>
      </p:sp>
    </p:spTree>
    <p:extLst>
      <p:ext uri="{BB962C8B-B14F-4D97-AF65-F5344CB8AC3E}">
        <p14:creationId xmlns:p14="http://schemas.microsoft.com/office/powerpoint/2010/main" val="2215743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ja-JP" dirty="0" smtClean="0"/>
          </a:p>
          <a:p>
            <a:r>
              <a:rPr lang="ja-JP" altLang="en-US" dirty="0" smtClean="0"/>
              <a:t>コロニアでは日系人の生活に必要なさまざまな事業が発展します。</a:t>
            </a:r>
            <a:endParaRPr lang="en-US" altLang="ja-JP" dirty="0" smtClean="0"/>
          </a:p>
          <a:p>
            <a:endParaRPr lang="en-US" altLang="ja-JP" dirty="0" smtClean="0"/>
          </a:p>
          <a:p>
            <a:pPr lvl="1"/>
            <a:r>
              <a:rPr lang="ja-JP" altLang="en-US" dirty="0" smtClean="0"/>
              <a:t>日本語新聞や、俳句等の同人誌を発行する出版業</a:t>
            </a:r>
            <a:endParaRPr lang="en-US" altLang="ja-JP" dirty="0" smtClean="0"/>
          </a:p>
          <a:p>
            <a:pPr lvl="1"/>
            <a:r>
              <a:rPr lang="ja-JP" altLang="en-US" dirty="0" smtClean="0"/>
              <a:t>日系人子弟の教育、特に日本語教育を担う学校。　　</a:t>
            </a:r>
            <a:endParaRPr lang="en-US" altLang="ja-JP" dirty="0" smtClean="0"/>
          </a:p>
          <a:p>
            <a:pPr lvl="1"/>
            <a:r>
              <a:rPr lang="ja-JP" altLang="en-US" dirty="0" smtClean="0"/>
              <a:t>キリスト教も含め様々な宗教団体が日系人の信仰や精神的な支えとなり、結婚式やお葬式などの冠婚葬祭を執り行うだけでなく、盆踊り、クリスマスなどのコミュニティー活動でも中心的な役割を果たしました。野球などのスポーツ、文化芸術活動も盛んに行われ、日本の文化を継承しつつ、独自な日系文化が形成されていきます。</a:t>
            </a:r>
            <a:endParaRPr lang="en-US" altLang="ja-JP" dirty="0" smtClean="0"/>
          </a:p>
          <a:p>
            <a:endParaRPr lang="en-US" altLang="ja-JP" sz="2000" dirty="0" smtClean="0"/>
          </a:p>
        </p:txBody>
      </p:sp>
      <p:sp>
        <p:nvSpPr>
          <p:cNvPr id="4" name="Slide Number Placeholder 3"/>
          <p:cNvSpPr>
            <a:spLocks noGrp="1"/>
          </p:cNvSpPr>
          <p:nvPr>
            <p:ph type="sldNum" sz="quarter" idx="10"/>
          </p:nvPr>
        </p:nvSpPr>
        <p:spPr/>
        <p:txBody>
          <a:bodyPr/>
          <a:lstStyle/>
          <a:p>
            <a:fld id="{5D0E2445-23E4-BD4F-9507-EC99B9D44AC2}" type="slidenum">
              <a:rPr lang="en-US" smtClean="0"/>
              <a:t>18</a:t>
            </a:fld>
            <a:endParaRPr lang="en-US"/>
          </a:p>
        </p:txBody>
      </p:sp>
    </p:spTree>
    <p:extLst>
      <p:ext uri="{BB962C8B-B14F-4D97-AF65-F5344CB8AC3E}">
        <p14:creationId xmlns:p14="http://schemas.microsoft.com/office/powerpoint/2010/main" val="38013960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こうした初期移民の努力にもかかわらず、現在ブラジルの日系社会で日本語を話せる人の数は決して多くはありません。</a:t>
            </a:r>
            <a:endParaRPr lang="en-US" altLang="ja-JP" dirty="0" smtClean="0"/>
          </a:p>
          <a:p>
            <a:endParaRPr lang="en-US" altLang="ja-JP" dirty="0" smtClean="0"/>
          </a:p>
          <a:p>
            <a:r>
              <a:rPr lang="ja-JP" altLang="en-US" dirty="0" smtClean="0"/>
              <a:t>これは１９３０年にヴァルガス政権が行った移民同化政策により、</a:t>
            </a:r>
            <a:r>
              <a:rPr lang="ja-JP" altLang="en-US" sz="1200" dirty="0" smtClean="0"/>
              <a:t>ブラジルの公立学校での外国語の授業が禁止され、これを受けて</a:t>
            </a:r>
            <a:r>
              <a:rPr lang="en-US" altLang="ja-JP" sz="1200" dirty="0" smtClean="0"/>
              <a:t>1938</a:t>
            </a:r>
            <a:r>
              <a:rPr lang="ja-JP" altLang="en-US" sz="1200" dirty="0" smtClean="0"/>
              <a:t>年</a:t>
            </a:r>
            <a:r>
              <a:rPr lang="en-US" altLang="ja-JP" sz="1200" dirty="0" smtClean="0"/>
              <a:t>12</a:t>
            </a:r>
            <a:r>
              <a:rPr lang="ja-JP" altLang="en-US" sz="1200" dirty="0" smtClean="0"/>
              <a:t>月には日本人学校も廃止されてしまったことに、大きな原因があります。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現在は復刊していますが、この時期、日本語新聞も廃刊に追い込まれ、ポルトガル語の得意でない第一世代の日系移民は、世界情勢を知ることが非常に困難になってしまいます。</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19</a:t>
            </a:fld>
            <a:endParaRPr lang="en-US"/>
          </a:p>
        </p:txBody>
      </p:sp>
    </p:spTree>
    <p:extLst>
      <p:ext uri="{BB962C8B-B14F-4D97-AF65-F5344CB8AC3E}">
        <p14:creationId xmlns:p14="http://schemas.microsoft.com/office/powerpoint/2010/main" val="2584743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まず最初に、この写真に注目して下さい。日本を訪れたことがあるみなさんは、空港や電車の駅等で、英語や韓国語、中国語のサインを目にしたことがあると思います。この写真は、東京や大阪から遠く離れた静岡県で撮影されたものですが、</a:t>
            </a:r>
            <a:r>
              <a:rPr lang="ja-JP" altLang="en-US" sz="1200" dirty="0" smtClean="0"/>
              <a:t>どうしてここにポルトガル語とスペイン語のサインがあるのでしょうか？</a:t>
            </a:r>
            <a:endParaRPr lang="en-US" altLang="ja-JP" sz="1200" dirty="0" smtClean="0"/>
          </a:p>
          <a:p>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文字が小さいのでわかりにくいかもしれませんが、何が書いてあるのか見てみましょう。観光案内等ではなく、日常生活に関する注意だということがおわかりいただけたでしょうか。</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2</a:t>
            </a:fld>
            <a:endParaRPr lang="en-US"/>
          </a:p>
        </p:txBody>
      </p:sp>
    </p:spTree>
    <p:extLst>
      <p:ext uri="{BB962C8B-B14F-4D97-AF65-F5344CB8AC3E}">
        <p14:creationId xmlns:p14="http://schemas.microsoft.com/office/powerpoint/2010/main" val="36251493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第二次世界大戦が始まると、</a:t>
            </a:r>
            <a:r>
              <a:rPr lang="ja-JP" altLang="en-US" sz="1200" dirty="0" smtClean="0"/>
              <a:t>ブラジルは連合国　（アメリカ）側について参戦し、日本は敵国ということになって、日系人のブラジル社会での立場は微妙なものになります。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ブラジルでは、アメリカの日系人が体験したような財産没収やインターンメントキャンプへの抑留はありませんでしたが、日系人にとっては試練の時代でした。</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r>
              <a:rPr lang="ja-JP" altLang="en-US" sz="1200" dirty="0" smtClean="0"/>
              <a:t>移民同化政策と戦争により、この時代に育った移民第二世代とそれに続く世代の日本語能力は著しく低下することになりました。</a:t>
            </a: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20</a:t>
            </a:fld>
            <a:endParaRPr lang="en-US"/>
          </a:p>
        </p:txBody>
      </p:sp>
    </p:spTree>
    <p:extLst>
      <p:ext uri="{BB962C8B-B14F-4D97-AF65-F5344CB8AC3E}">
        <p14:creationId xmlns:p14="http://schemas.microsoft.com/office/powerpoint/2010/main" val="1516207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戦争が終わると、ブラジル全土で</a:t>
            </a:r>
            <a:r>
              <a:rPr lang="ja-JP" altLang="en-US" sz="1200" dirty="0" smtClean="0"/>
              <a:t>地方人口の都市部への流入が顕著になり、　現在は全人口の８０％が都市部で生活していると言われます。多くの日系人もまた農村部から都市部に進出し、サンパウロ市リベルダージ地区等で様々な個人事業を展開します。こうして、日系人は農業だけでなくブラジル経済のあらゆる分野で活躍するようになりま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21</a:t>
            </a:fld>
            <a:endParaRPr lang="en-US"/>
          </a:p>
        </p:txBody>
      </p:sp>
    </p:spTree>
    <p:extLst>
      <p:ext uri="{BB962C8B-B14F-4D97-AF65-F5344CB8AC3E}">
        <p14:creationId xmlns:p14="http://schemas.microsoft.com/office/powerpoint/2010/main" val="33453885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教育への関心も高く、医療、研究、教職、芸術分野で活躍する人材も多く輩出しています。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ここでは</a:t>
            </a:r>
            <a:r>
              <a:rPr lang="en-US" altLang="ja-JP" sz="1200" dirty="0" smtClean="0"/>
              <a:t>2015</a:t>
            </a:r>
            <a:r>
              <a:rPr lang="ja-JP" altLang="en-US" sz="1200" dirty="0" smtClean="0"/>
              <a:t>年に１０２歳で亡くなった日系ブラジル人アーティスト、大竹富江さんが、</a:t>
            </a:r>
            <a:r>
              <a:rPr lang="en-US" altLang="ja-JP" sz="1200" dirty="0" smtClean="0"/>
              <a:t>2008</a:t>
            </a:r>
            <a:r>
              <a:rPr lang="ja-JP" altLang="en-US" sz="1200" dirty="0" smtClean="0"/>
              <a:t>年に制作した移民</a:t>
            </a:r>
            <a:r>
              <a:rPr lang="en-US" altLang="ja-JP" sz="1200" dirty="0" smtClean="0"/>
              <a:t>100</a:t>
            </a:r>
            <a:r>
              <a:rPr lang="ja-JP" altLang="en-US" sz="1200" dirty="0" smtClean="0"/>
              <a:t>年を記念するオブジェを紹介しています。</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こうした素晴らしい業績と、ブラジル社会への貢献に寄って、日系人は「モデルマイノリティー」として非常に高い評価を受けています。都市部の日系人は、日本から進出した企業とブラジル社会をつなぐ重要な役割も担っています。</a:t>
            </a:r>
            <a:endParaRPr lang="en-US" altLang="ja-JP" sz="1200"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22</a:t>
            </a:fld>
            <a:endParaRPr lang="en-US"/>
          </a:p>
        </p:txBody>
      </p:sp>
    </p:spTree>
    <p:extLst>
      <p:ext uri="{BB962C8B-B14F-4D97-AF65-F5344CB8AC3E}">
        <p14:creationId xmlns:p14="http://schemas.microsoft.com/office/powerpoint/2010/main" val="19306590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dirty="0" smtClean="0"/>
              <a:t>それでは、今回のレクチャーの重要な点をまとめてみましょう。</a:t>
            </a:r>
            <a:endParaRPr lang="en-US" altLang="ja-JP" sz="1200" dirty="0" smtClean="0"/>
          </a:p>
          <a:p>
            <a:endParaRPr lang="en-US" altLang="ja-JP" sz="1200" dirty="0" smtClean="0"/>
          </a:p>
          <a:p>
            <a:r>
              <a:rPr lang="ja-JP" altLang="en-US" sz="1200" dirty="0" smtClean="0"/>
              <a:t>まず、明治時代以降、多くの日本人が海外に移住するようになったということ。</a:t>
            </a:r>
            <a:endParaRPr lang="en-US" altLang="ja-JP" sz="1200" dirty="0" smtClean="0"/>
          </a:p>
          <a:p>
            <a:endParaRPr lang="en-US" altLang="ja-JP" sz="1200" dirty="0" smtClean="0"/>
          </a:p>
          <a:p>
            <a:r>
              <a:rPr lang="ja-JP" altLang="en-US" sz="1200" dirty="0" smtClean="0"/>
              <a:t>日本は主に海外に移民を出す国であったが、その流れが</a:t>
            </a:r>
            <a:r>
              <a:rPr lang="en-US" altLang="ja-JP" sz="1200" dirty="0" smtClean="0"/>
              <a:t>1980</a:t>
            </a:r>
            <a:r>
              <a:rPr lang="ja-JP" altLang="en-US" sz="1200" dirty="0" smtClean="0"/>
              <a:t>年代後半に変わり、多くの日系移民が職を求めて日本にやって来るようになったたということ。</a:t>
            </a:r>
            <a:endParaRPr lang="en-US" altLang="ja-JP" sz="1200" dirty="0" smtClean="0"/>
          </a:p>
          <a:p>
            <a:endParaRPr lang="en-US" altLang="ja-JP" sz="1200" dirty="0" smtClean="0"/>
          </a:p>
          <a:p>
            <a:r>
              <a:rPr lang="ja-JP" altLang="en-US" sz="1200" dirty="0" smtClean="0"/>
              <a:t>初期の日系移民は奴隷同然の過酷な労働に従事しながら、いろいろな分野で成功をおさめ、ブラジル社会でモデルマイノリティーとしての地位を確立したこと。</a:t>
            </a:r>
            <a:endParaRPr lang="en-US" altLang="ja-JP" sz="1200" dirty="0" smtClean="0"/>
          </a:p>
          <a:p>
            <a:endParaRPr lang="en-US" altLang="ja-JP" sz="1200" dirty="0" smtClean="0"/>
          </a:p>
          <a:p>
            <a:r>
              <a:rPr lang="ja-JP" altLang="en-US" sz="1200" dirty="0" smtClean="0"/>
              <a:t>そして現地に同化しながら、日系コロニアを中心に、独自の</a:t>
            </a:r>
            <a:r>
              <a:rPr lang="ja-JP" altLang="en-US" sz="1200" smtClean="0"/>
              <a:t>文化を培ってきた</a:t>
            </a:r>
            <a:r>
              <a:rPr lang="ja-JP" altLang="en-US" sz="1200" dirty="0" smtClean="0"/>
              <a:t>こと。</a:t>
            </a:r>
            <a:endParaRPr lang="en-US" altLang="ja-JP" sz="1200" dirty="0" smtClean="0"/>
          </a:p>
          <a:p>
            <a:endParaRPr lang="en-US" altLang="ja-JP" sz="1200" dirty="0" smtClean="0"/>
          </a:p>
          <a:p>
            <a:r>
              <a:rPr lang="ja-JP" altLang="en-US" sz="1200" dirty="0" smtClean="0"/>
              <a:t>しかしながら、移民同化政策と第二次世界大戦の影響で、若い世代の日本語能力は低下していること、等が重要なポイントとしてあげられます。</a:t>
            </a:r>
            <a:endParaRPr lang="en-US" altLang="ja-JP" sz="1200" dirty="0" smtClean="0"/>
          </a:p>
          <a:p>
            <a:endParaRPr lang="en-US" sz="1200" dirty="0" smtClean="0"/>
          </a:p>
          <a:p>
            <a:r>
              <a:rPr lang="ja-JP" altLang="en-US" sz="1200" dirty="0" smtClean="0"/>
              <a:t>次回はこうした点をふまえ、新たに移民の受け入れ国となった日本が、どのような形で日系人を受け入れ、そこにはどんな問題が生じているのかを一緒に考えていきたいと思います。</a:t>
            </a:r>
            <a:endParaRPr lang="en-US" altLang="ja-JP" sz="1200" dirty="0" smtClean="0"/>
          </a:p>
          <a:p>
            <a:endParaRPr lang="en-US" sz="1200" dirty="0" smtClean="0"/>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23</a:t>
            </a:fld>
            <a:endParaRPr lang="en-US"/>
          </a:p>
        </p:txBody>
      </p:sp>
    </p:spTree>
    <p:extLst>
      <p:ext uri="{BB962C8B-B14F-4D97-AF65-F5344CB8AC3E}">
        <p14:creationId xmlns:p14="http://schemas.microsoft.com/office/powerpoint/2010/main" val="13078896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最後に今回のレクチャーに関する資料を厳選してまとめておきました。ここに載せられなかったものもたくさんありますが、ブラジルに移住した日系人の歴史や文化について、理解を深める手がかりにしていただければと思います。</a:t>
            </a: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24</a:t>
            </a:fld>
            <a:endParaRPr lang="en-US"/>
          </a:p>
        </p:txBody>
      </p:sp>
    </p:spTree>
    <p:extLst>
      <p:ext uri="{BB962C8B-B14F-4D97-AF65-F5344CB8AC3E}">
        <p14:creationId xmlns:p14="http://schemas.microsoft.com/office/powerpoint/2010/main" val="4856267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0E2445-23E4-BD4F-9507-EC99B9D44AC2}" type="slidenum">
              <a:rPr lang="en-US" smtClean="0"/>
              <a:t>25</a:t>
            </a:fld>
            <a:endParaRPr lang="en-US"/>
          </a:p>
        </p:txBody>
      </p:sp>
    </p:spTree>
    <p:extLst>
      <p:ext uri="{BB962C8B-B14F-4D97-AF65-F5344CB8AC3E}">
        <p14:creationId xmlns:p14="http://schemas.microsoft.com/office/powerpoint/2010/main" val="378013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26</a:t>
            </a:fld>
            <a:endParaRPr lang="en-US"/>
          </a:p>
        </p:txBody>
      </p:sp>
    </p:spTree>
    <p:extLst>
      <p:ext uri="{BB962C8B-B14F-4D97-AF65-F5344CB8AC3E}">
        <p14:creationId xmlns:p14="http://schemas.microsoft.com/office/powerpoint/2010/main" val="1790348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こちらは警察や、地方自治体が発行しているパンフレットですが、ここにも生活に役立つ情報が外国語で記されています。これはどういうことを意味するのでしょうか。</a:t>
            </a:r>
            <a:endParaRPr lang="en-US"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3</a:t>
            </a:fld>
            <a:endParaRPr lang="en-US"/>
          </a:p>
        </p:txBody>
      </p:sp>
    </p:spTree>
    <p:extLst>
      <p:ext uri="{BB962C8B-B14F-4D97-AF65-F5344CB8AC3E}">
        <p14:creationId xmlns:p14="http://schemas.microsoft.com/office/powerpoint/2010/main" val="2488552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仕事を求めて海外から日本に移住する人たちが増え始めたのは１９８０年代の後半だと言われています。この図表では赤く色付けされたブラジル人人口が、ピンク色の中国人移住者人口とともに急激に増加している様子がよくわかり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ブラジルからの移民の殆どは、かつてブラジルに移民した日本人を祖先に持つ、日系人と呼ばれる人たちとその家族で、彼等は祖先の国に里帰り移民をしたことになります。</a:t>
            </a: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のレクチャーでは、「移民１００年、デカセギ２５年」と題し、日本を取り巻くグローバリゼーションと多文化共生の問題を、南米からの日系移民に焦点をあてて、２回に分けてお話ししていこうと思います。</a:t>
            </a:r>
            <a:endParaRPr lang="en-US" dirty="0" smtClean="0"/>
          </a:p>
          <a:p>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4</a:t>
            </a:fld>
            <a:endParaRPr lang="en-US"/>
          </a:p>
        </p:txBody>
      </p:sp>
    </p:spTree>
    <p:extLst>
      <p:ext uri="{BB962C8B-B14F-4D97-AF65-F5344CB8AC3E}">
        <p14:creationId xmlns:p14="http://schemas.microsoft.com/office/powerpoint/2010/main" val="4119826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第一回の今回は、日本から海を渡って南米に移住した人たちの歴史を、日系人の人口が最も多いブラジルを中心に振り返ります。</a:t>
            </a:r>
            <a:endParaRPr lang="en-US" altLang="ja-JP" dirty="0" smtClean="0"/>
          </a:p>
          <a:p>
            <a:endParaRPr lang="en-US" dirty="0" smtClean="0"/>
          </a:p>
          <a:p>
            <a:r>
              <a:rPr lang="ja-JP" altLang="en-US" dirty="0" smtClean="0"/>
              <a:t>次回のレクチャーでは日本に戻った日系人の生活と、日本における多文化共生の問題点を探っていきます。</a:t>
            </a: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5</a:t>
            </a:fld>
            <a:endParaRPr lang="en-US"/>
          </a:p>
        </p:txBody>
      </p:sp>
    </p:spTree>
    <p:extLst>
      <p:ext uri="{BB962C8B-B14F-4D97-AF65-F5344CB8AC3E}">
        <p14:creationId xmlns:p14="http://schemas.microsoft.com/office/powerpoint/2010/main" val="2000707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みなさんはグローバリゼーションという言葉からどんなことを思い浮かべますか？　国境を越えて流通する経済や文化のネットワークでしょうか？　深刻化する難民問題でしょうか？</a:t>
            </a:r>
            <a:endParaRPr lang="en-US" altLang="ja-JP" dirty="0" smtClean="0"/>
          </a:p>
          <a:p>
            <a:endParaRPr lang="en-US" dirty="0" smtClean="0"/>
          </a:p>
          <a:p>
            <a:r>
              <a:rPr lang="ja-JP" altLang="en-US" dirty="0" smtClean="0"/>
              <a:t>グローバリゼーションは比較的最近の社会現象と考えられていますが、人々はグローバリゼーションという用語が生まれるずっと前から、交易や宣教、奴隷制度、植民地支配等によって、いろいろな場所へ出かけ、つながりを築いてきました。</a:t>
            </a:r>
            <a:endParaRPr lang="en-US" altLang="ja-JP" dirty="0" smtClean="0"/>
          </a:p>
          <a:p>
            <a:endParaRPr lang="en-US" altLang="ja-JP" dirty="0" smtClean="0"/>
          </a:p>
          <a:p>
            <a:r>
              <a:rPr lang="ja-JP" altLang="en-US" dirty="0" smtClean="0"/>
              <a:t>日本では、長い間、徳川幕府の下で鎖国政策がとられていましたので、本格的な海外移住が始まるのは、明治時代以降のことになりますが、１８６８年、明治政府に政権が移ると同時に、約１５０人の日本人がハワイに、そして約４０人がグアム島に</a:t>
            </a:r>
            <a:r>
              <a:rPr lang="ja-JP" altLang="en-US" dirty="0" smtClean="0">
                <a:solidFill>
                  <a:srgbClr val="8D44BF"/>
                </a:solidFill>
              </a:rPr>
              <a:t>出稼ぎ</a:t>
            </a:r>
            <a:r>
              <a:rPr lang="ja-JP" altLang="en-US" dirty="0" smtClean="0"/>
              <a:t>契約労働者として渡航したこと</a:t>
            </a:r>
            <a:r>
              <a:rPr lang="en-US" altLang="en-US" dirty="0" smtClean="0"/>
              <a:t>が、当時の</a:t>
            </a:r>
            <a:r>
              <a:rPr lang="ja-JP" altLang="en-US" dirty="0" smtClean="0"/>
              <a:t>記録に残っています。</a:t>
            </a:r>
            <a:endParaRPr lang="en-US" altLang="ja-JP" dirty="0" smtClean="0"/>
          </a:p>
          <a:p>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6</a:t>
            </a:fld>
            <a:endParaRPr lang="en-US"/>
          </a:p>
        </p:txBody>
      </p:sp>
    </p:spTree>
    <p:extLst>
      <p:ext uri="{BB962C8B-B14F-4D97-AF65-F5344CB8AC3E}">
        <p14:creationId xmlns:p14="http://schemas.microsoft.com/office/powerpoint/2010/main" val="356862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１８８５年には、国の政策として政府が主導する海外移民が本格的に行われるようになります。</a:t>
            </a:r>
            <a:endParaRPr lang="en-US" altLang="ja-JP" dirty="0" smtClean="0"/>
          </a:p>
          <a:p>
            <a:endParaRPr lang="en-US" dirty="0" smtClean="0"/>
          </a:p>
          <a:p>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ja-JP" altLang="en-US" dirty="0" smtClean="0"/>
              <a:t>最初の頃は、ハワイへの移民が主でしたが、アメリカ大陸西海岸への出稼ぎも徐々に増え、日本人人口の増加、日本人移民の経済的成功は、アメリカやカナダで、人種差別、日本人排斥運動を引き起こすことになります。</a:t>
            </a:r>
            <a:endParaRPr lang="en-US" altLang="ja-JP"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altLang="ja-JP" sz="180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altLang="ja-JP" sz="1800" dirty="0" smtClean="0">
              <a:solidFill>
                <a:srgbClr val="8D44BF"/>
              </a:solidFill>
            </a:endParaRPr>
          </a:p>
          <a:p>
            <a:pPr marL="0" marR="0" lvl="1" indent="0" algn="l" defTabSz="457200" rtl="0" eaLnBrk="1" fontAlgn="auto" latinLnBrk="0" hangingPunct="1">
              <a:lnSpc>
                <a:spcPct val="100000"/>
              </a:lnSpc>
              <a:spcBef>
                <a:spcPts val="0"/>
              </a:spcBef>
              <a:spcAft>
                <a:spcPts val="0"/>
              </a:spcAft>
              <a:buClrTx/>
              <a:buSzTx/>
              <a:buFontTx/>
              <a:buNone/>
              <a:tabLst/>
              <a:defRPr/>
            </a:pPr>
            <a:endParaRPr lang="en-US" altLang="ja-JP" sz="1800"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7</a:t>
            </a:fld>
            <a:endParaRPr lang="en-US"/>
          </a:p>
        </p:txBody>
      </p:sp>
    </p:spTree>
    <p:extLst>
      <p:ext uri="{BB962C8B-B14F-4D97-AF65-F5344CB8AC3E}">
        <p14:creationId xmlns:p14="http://schemas.microsoft.com/office/powerpoint/2010/main" val="1893077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ja-JP" altLang="en-US" dirty="0" smtClean="0"/>
              <a:t>こうした流れの中で、</a:t>
            </a:r>
            <a:r>
              <a:rPr lang="ja-JP" altLang="en-US" dirty="0" smtClean="0">
                <a:solidFill>
                  <a:srgbClr val="8D44BF"/>
                </a:solidFill>
              </a:rPr>
              <a:t>１９２０年代初め、アメリカとカナダの議会が相次いで日本人の移民を禁止する法律を可決すると、これ以降、南米、特にブラジルが日本人移民の主要な渡航先になっていきます。</a:t>
            </a:r>
            <a:endParaRPr lang="en-US" altLang="ja-JP" dirty="0" smtClean="0">
              <a:solidFill>
                <a:srgbClr val="8D44BF"/>
              </a:solidFill>
            </a:endParaRPr>
          </a:p>
          <a:p>
            <a:pPr marL="0" marR="0" lvl="1" indent="0" algn="l" defTabSz="457200" rtl="0" eaLnBrk="1" fontAlgn="auto" latinLnBrk="0" hangingPunct="1">
              <a:lnSpc>
                <a:spcPct val="100000"/>
              </a:lnSpc>
              <a:spcBef>
                <a:spcPts val="0"/>
              </a:spcBef>
              <a:spcAft>
                <a:spcPts val="0"/>
              </a:spcAft>
              <a:buClrTx/>
              <a:buSzTx/>
              <a:buFontTx/>
              <a:buNone/>
              <a:tabLst/>
              <a:defRPr/>
            </a:pPr>
            <a:endParaRPr lang="en-US" altLang="ja-JP" dirty="0" smtClean="0">
              <a:solidFill>
                <a:srgbClr val="8D44BF"/>
              </a:solidFill>
            </a:endParaRPr>
          </a:p>
          <a:p>
            <a:pPr marL="0" marR="0" lvl="1" indent="0" algn="l" defTabSz="457200" rtl="0" eaLnBrk="1" fontAlgn="auto" latinLnBrk="0" hangingPunct="1">
              <a:lnSpc>
                <a:spcPct val="100000"/>
              </a:lnSpc>
              <a:spcBef>
                <a:spcPts val="0"/>
              </a:spcBef>
              <a:spcAft>
                <a:spcPts val="0"/>
              </a:spcAft>
              <a:buClrTx/>
              <a:buSzTx/>
              <a:buFontTx/>
              <a:buNone/>
              <a:tabLst/>
              <a:defRPr/>
            </a:pPr>
            <a:r>
              <a:rPr lang="ja-JP" altLang="en-US" dirty="0" smtClean="0"/>
              <a:t>第二次世界大戦の影響もあり、北米への大規模な移民はこの時点で途絶えてしまいますが、ブラジルへの集団移民は戦後も１９７０年代まで続きました。</a:t>
            </a:r>
            <a:endParaRPr lang="en-US" dirty="0" smtClean="0"/>
          </a:p>
          <a:p>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8</a:t>
            </a:fld>
            <a:endParaRPr lang="en-US"/>
          </a:p>
        </p:txBody>
      </p:sp>
    </p:spTree>
    <p:extLst>
      <p:ext uri="{BB962C8B-B14F-4D97-AF65-F5344CB8AC3E}">
        <p14:creationId xmlns:p14="http://schemas.microsoft.com/office/powerpoint/2010/main" val="2679472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では、ここからさらに、ブラジルの日系移民の歴史と暮らしを見ていきましょう。</a:t>
            </a:r>
            <a:endParaRPr lang="en-US" altLang="ja-JP" dirty="0" smtClean="0"/>
          </a:p>
          <a:p>
            <a:endParaRPr lang="en-US" dirty="0" smtClean="0"/>
          </a:p>
          <a:p>
            <a:r>
              <a:rPr lang="ja-JP" altLang="en-US" sz="1200" dirty="0" smtClean="0"/>
              <a:t>７０年に亘る移民の結果、現在ブラジルには　最も多くの在外日系人が暮らしています。</a:t>
            </a:r>
            <a:endParaRPr lang="en-US" altLang="ja-JP" sz="1200" dirty="0" smtClean="0"/>
          </a:p>
          <a:p>
            <a:endParaRPr lang="en-US" altLang="ja-JP" sz="1200" dirty="0" smtClean="0"/>
          </a:p>
          <a:p>
            <a:r>
              <a:rPr lang="ja-JP" altLang="en-US" sz="1200" dirty="0" smtClean="0"/>
              <a:t>１９０８年、最初の移民船、笠戸丸が７８１人の日本人移住者を乗せて、サントス港に到着。その後１００年で１３万人の日本人がブラジルに移住したと言われています。</a:t>
            </a:r>
            <a:endParaRPr lang="en-US" altLang="ja-JP" sz="1200" dirty="0" smtClean="0"/>
          </a:p>
          <a:p>
            <a:endParaRPr lang="en-US" altLang="ja-JP" sz="1200" dirty="0" smtClean="0"/>
          </a:p>
          <a:p>
            <a:r>
              <a:rPr lang="ja-JP" altLang="en-US" sz="1200" dirty="0" smtClean="0"/>
              <a:t>現在１６０万人の日系移民とその子孫が、サンパウロ州とパラナ州を中心とした地域に暮らしています。</a:t>
            </a:r>
            <a:r>
              <a:rPr lang="ja-JP" altLang="ja-JP" sz="1200" dirty="0" smtClean="0"/>
              <a:t>　</a:t>
            </a:r>
            <a:endParaRPr lang="en-US" altLang="ja-JP" sz="1200" dirty="0" smtClean="0"/>
          </a:p>
          <a:p>
            <a:endParaRPr lang="en-US" altLang="ja-JP" sz="1200" dirty="0" smtClean="0"/>
          </a:p>
          <a:p>
            <a:r>
              <a:rPr lang="ja-JP" altLang="en-US" sz="1200" dirty="0" smtClean="0"/>
              <a:t>日系人の人口はブラジル全体の約０．８％です。</a:t>
            </a:r>
            <a:endParaRPr lang="en-US" dirty="0"/>
          </a:p>
        </p:txBody>
      </p:sp>
      <p:sp>
        <p:nvSpPr>
          <p:cNvPr id="4" name="Slide Number Placeholder 3"/>
          <p:cNvSpPr>
            <a:spLocks noGrp="1"/>
          </p:cNvSpPr>
          <p:nvPr>
            <p:ph type="sldNum" sz="quarter" idx="10"/>
          </p:nvPr>
        </p:nvSpPr>
        <p:spPr/>
        <p:txBody>
          <a:bodyPr/>
          <a:lstStyle/>
          <a:p>
            <a:fld id="{5D0E2445-23E4-BD4F-9507-EC99B9D44AC2}" type="slidenum">
              <a:rPr lang="en-US" smtClean="0"/>
              <a:t>9</a:t>
            </a:fld>
            <a:endParaRPr lang="en-US"/>
          </a:p>
        </p:txBody>
      </p:sp>
    </p:spTree>
    <p:extLst>
      <p:ext uri="{BB962C8B-B14F-4D97-AF65-F5344CB8AC3E}">
        <p14:creationId xmlns:p14="http://schemas.microsoft.com/office/powerpoint/2010/main" val="1270211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ja-JP"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lang="en-US"/>
          </a:p>
        </p:txBody>
      </p:sp>
      <p:sp>
        <p:nvSpPr>
          <p:cNvPr id="4" name="Date Placeholder 3"/>
          <p:cNvSpPr>
            <a:spLocks noGrp="1"/>
          </p:cNvSpPr>
          <p:nvPr>
            <p:ph type="dt" sz="half" idx="10"/>
          </p:nvPr>
        </p:nvSpPr>
        <p:spPr/>
        <p:txBody>
          <a:bodyPr/>
          <a:lstStyle/>
          <a:p>
            <a:fld id="{0B1FA142-619B-7B4A-A38D-41E34281445B}" type="datetimeFigureOut">
              <a:rPr lang="en-US" smtClean="0"/>
              <a:t>2015/12/01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1720344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0B1FA142-619B-7B4A-A38D-41E34281445B}" type="datetimeFigureOut">
              <a:rPr lang="en-US" smtClean="0"/>
              <a:t>2015/12/01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535137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ja-JP"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0B1FA142-619B-7B4A-A38D-41E34281445B}" type="datetimeFigureOut">
              <a:rPr lang="en-US" smtClean="0"/>
              <a:t>2015/12/01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1060342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Content Placeholder 2"/>
          <p:cNvSpPr>
            <a:spLocks noGrp="1"/>
          </p:cNvSpPr>
          <p:nvPr>
            <p:ph idx="1"/>
          </p:nvPr>
        </p:nvSpPr>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0B1FA142-619B-7B4A-A38D-41E34281445B}" type="datetimeFigureOut">
              <a:rPr lang="en-US" smtClean="0"/>
              <a:t>2015/12/01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215110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ja-JP"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ja-JP" smtClean="0"/>
              <a:t>Click to edit Master text styles</a:t>
            </a:r>
          </a:p>
        </p:txBody>
      </p:sp>
      <p:sp>
        <p:nvSpPr>
          <p:cNvPr id="4" name="Date Placeholder 3"/>
          <p:cNvSpPr>
            <a:spLocks noGrp="1"/>
          </p:cNvSpPr>
          <p:nvPr>
            <p:ph type="dt" sz="half" idx="10"/>
          </p:nvPr>
        </p:nvSpPr>
        <p:spPr/>
        <p:txBody>
          <a:bodyPr/>
          <a:lstStyle/>
          <a:p>
            <a:fld id="{0B1FA142-619B-7B4A-A38D-41E34281445B}" type="datetimeFigureOut">
              <a:rPr lang="en-US" smtClean="0"/>
              <a:t>2015/12/01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4128547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4"/>
          <p:cNvSpPr>
            <a:spLocks noGrp="1"/>
          </p:cNvSpPr>
          <p:nvPr>
            <p:ph type="dt" sz="half" idx="10"/>
          </p:nvPr>
        </p:nvSpPr>
        <p:spPr/>
        <p:txBody>
          <a:bodyPr/>
          <a:lstStyle/>
          <a:p>
            <a:fld id="{0B1FA142-619B-7B4A-A38D-41E34281445B}" type="datetimeFigureOut">
              <a:rPr lang="en-US" smtClean="0"/>
              <a:t>2015/12/01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2427447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ja-JP"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7" name="Date Placeholder 6"/>
          <p:cNvSpPr>
            <a:spLocks noGrp="1"/>
          </p:cNvSpPr>
          <p:nvPr>
            <p:ph type="dt" sz="half" idx="10"/>
          </p:nvPr>
        </p:nvSpPr>
        <p:spPr/>
        <p:txBody>
          <a:bodyPr/>
          <a:lstStyle/>
          <a:p>
            <a:fld id="{0B1FA142-619B-7B4A-A38D-41E34281445B}" type="datetimeFigureOut">
              <a:rPr lang="en-US" smtClean="0"/>
              <a:t>2015/12/01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2915167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Date Placeholder 2"/>
          <p:cNvSpPr>
            <a:spLocks noGrp="1"/>
          </p:cNvSpPr>
          <p:nvPr>
            <p:ph type="dt" sz="half" idx="10"/>
          </p:nvPr>
        </p:nvSpPr>
        <p:spPr/>
        <p:txBody>
          <a:bodyPr/>
          <a:lstStyle/>
          <a:p>
            <a:fld id="{0B1FA142-619B-7B4A-A38D-41E34281445B}" type="datetimeFigureOut">
              <a:rPr lang="en-US" smtClean="0"/>
              <a:t>2015/12/01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1796711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1FA142-619B-7B4A-A38D-41E34281445B}" type="datetimeFigureOut">
              <a:rPr lang="en-US" smtClean="0"/>
              <a:t>2015/12/01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914718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ja-JP"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0B1FA142-619B-7B4A-A38D-41E34281445B}" type="datetimeFigureOut">
              <a:rPr lang="en-US" smtClean="0"/>
              <a:t>2015/12/01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1018975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ja-JP"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0B1FA142-619B-7B4A-A38D-41E34281445B}" type="datetimeFigureOut">
              <a:rPr lang="en-US" smtClean="0"/>
              <a:t>2015/12/01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0D9A8D-47C6-5640-8F3E-DCF0499E7EC3}" type="slidenum">
              <a:rPr lang="en-US" smtClean="0"/>
              <a:t>‹#›</a:t>
            </a:fld>
            <a:endParaRPr lang="en-US"/>
          </a:p>
        </p:txBody>
      </p:sp>
    </p:spTree>
    <p:extLst>
      <p:ext uri="{BB962C8B-B14F-4D97-AF65-F5344CB8AC3E}">
        <p14:creationId xmlns:p14="http://schemas.microsoft.com/office/powerpoint/2010/main" val="33080806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ja-JP"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1FA142-619B-7B4A-A38D-41E34281445B}" type="datetimeFigureOut">
              <a:rPr lang="en-US" smtClean="0"/>
              <a:t>2015/12/01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0D9A8D-47C6-5640-8F3E-DCF0499E7EC3}" type="slidenum">
              <a:rPr lang="en-US" smtClean="0"/>
              <a:t>‹#›</a:t>
            </a:fld>
            <a:endParaRPr lang="en-US"/>
          </a:p>
        </p:txBody>
      </p:sp>
    </p:spTree>
    <p:extLst>
      <p:ext uri="{BB962C8B-B14F-4D97-AF65-F5344CB8AC3E}">
        <p14:creationId xmlns:p14="http://schemas.microsoft.com/office/powerpoint/2010/main" val="4158634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hyperlink" Target="http://www.bunkyo.org.br/ja-JP/museu-historico-da-imigracao-japonesa-no-brasil-ja" TargetMode="External"/><Relationship Id="rId4" Type="http://schemas.openxmlformats.org/officeDocument/2006/relationships/hyperlink" Target="http://www.jomm.jp/" TargetMode="External"/><Relationship Id="rId5" Type="http://schemas.openxmlformats.org/officeDocument/2006/relationships/hyperlink" Target="http://search.jomm.jp/search/html/koukai/k_search_e.html" TargetMode="External"/><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8884" y="1805263"/>
            <a:ext cx="7772400" cy="1470025"/>
          </a:xfrm>
          <a:ln>
            <a:noFill/>
          </a:ln>
        </p:spPr>
        <p:txBody>
          <a:bodyPr>
            <a:normAutofit fontScale="90000"/>
          </a:bodyPr>
          <a:lstStyle/>
          <a:p>
            <a:r>
              <a:rPr lang="ja-JP" altLang="en-US" sz="4000" dirty="0" smtClean="0">
                <a:solidFill>
                  <a:srgbClr val="000090"/>
                </a:solidFill>
              </a:rPr>
              <a:t>移民１００年、デカセギ２５年</a:t>
            </a:r>
            <a:r>
              <a:rPr lang="en-US" altLang="ja-JP" dirty="0" smtClean="0">
                <a:solidFill>
                  <a:srgbClr val="000090"/>
                </a:solidFill>
              </a:rPr>
              <a:t/>
            </a:r>
            <a:br>
              <a:rPr lang="en-US" altLang="ja-JP" dirty="0" smtClean="0">
                <a:solidFill>
                  <a:srgbClr val="000090"/>
                </a:solidFill>
              </a:rPr>
            </a:br>
            <a:r>
              <a:rPr lang="ja-JP" altLang="en-US" sz="2200" dirty="0" smtClean="0">
                <a:solidFill>
                  <a:srgbClr val="000090"/>
                </a:solidFill>
              </a:rPr>
              <a:t>グローバリゼーションと多文化共生</a:t>
            </a:r>
            <a:r>
              <a:rPr lang="en-US" altLang="ja-JP" sz="2700" dirty="0" smtClean="0"/>
              <a:t/>
            </a:r>
            <a:br>
              <a:rPr lang="en-US" altLang="ja-JP" sz="2700" dirty="0" smtClean="0"/>
            </a:br>
            <a:r>
              <a:rPr lang="en-US" sz="2700" dirty="0" smtClean="0"/>
              <a:t/>
            </a:r>
            <a:br>
              <a:rPr lang="en-US" sz="2700" dirty="0" smtClean="0"/>
            </a:br>
            <a:r>
              <a:rPr lang="en-US" sz="2700" dirty="0" smtClean="0"/>
              <a:t/>
            </a:r>
            <a:br>
              <a:rPr lang="en-US" sz="2700" dirty="0" smtClean="0"/>
            </a:br>
            <a:r>
              <a:rPr lang="en-US" sz="2200" dirty="0"/>
              <a:t>I.</a:t>
            </a:r>
            <a:r>
              <a:rPr lang="ja-JP" altLang="en-US" sz="2200" dirty="0"/>
              <a:t>日系</a:t>
            </a:r>
            <a:r>
              <a:rPr lang="ja-JP" altLang="en-US" sz="2200" dirty="0" smtClean="0"/>
              <a:t>移民の南米移住の</a:t>
            </a:r>
            <a:r>
              <a:rPr lang="ja-JP" altLang="en-US" sz="2200" dirty="0"/>
              <a:t>歴史 </a:t>
            </a:r>
            <a:r>
              <a:rPr lang="en-US" altLang="ja-JP" sz="2200" dirty="0" smtClean="0"/>
              <a:t/>
            </a:r>
            <a:br>
              <a:rPr lang="en-US" altLang="ja-JP" sz="2200" dirty="0" smtClean="0"/>
            </a:br>
            <a:r>
              <a:rPr lang="ja-JP" altLang="en-US" sz="2000" dirty="0" smtClean="0"/>
              <a:t>ブラジル</a:t>
            </a:r>
            <a:r>
              <a:rPr lang="ja-JP" altLang="en-US" sz="2000" dirty="0"/>
              <a:t>を中心</a:t>
            </a:r>
            <a:r>
              <a:rPr lang="ja-JP" altLang="en-US" sz="2000" dirty="0" smtClean="0"/>
              <a:t>に</a:t>
            </a:r>
            <a:r>
              <a:rPr lang="en-US" altLang="ja-JP" sz="2200" dirty="0" smtClean="0"/>
              <a:t/>
            </a:r>
            <a:br>
              <a:rPr lang="en-US" altLang="ja-JP" sz="2200" dirty="0" smtClean="0"/>
            </a:br>
            <a:r>
              <a:rPr lang="en-US" sz="2200" dirty="0"/>
              <a:t/>
            </a:r>
            <a:br>
              <a:rPr lang="en-US" sz="2200" dirty="0"/>
            </a:br>
            <a:r>
              <a:rPr lang="en-US" sz="2200" dirty="0"/>
              <a:t>II. </a:t>
            </a:r>
            <a:r>
              <a:rPr lang="ja-JP" altLang="en-US" sz="2200" dirty="0"/>
              <a:t>ニューカマーと多文化共生社会</a:t>
            </a:r>
            <a:r>
              <a:rPr lang="en-US" sz="2200" dirty="0"/>
              <a:t/>
            </a:r>
            <a:br>
              <a:rPr lang="en-US" sz="2200" dirty="0"/>
            </a:br>
            <a:endParaRPr lang="en-US" sz="2200" dirty="0"/>
          </a:p>
        </p:txBody>
      </p:sp>
      <p:sp>
        <p:nvSpPr>
          <p:cNvPr id="3" name="Subtitle 2"/>
          <p:cNvSpPr>
            <a:spLocks noGrp="1"/>
          </p:cNvSpPr>
          <p:nvPr>
            <p:ph type="subTitle" idx="1"/>
          </p:nvPr>
        </p:nvSpPr>
        <p:spPr>
          <a:xfrm>
            <a:off x="1371600" y="4673293"/>
            <a:ext cx="6400800" cy="1752600"/>
          </a:xfrm>
        </p:spPr>
        <p:txBody>
          <a:bodyPr>
            <a:normAutofit/>
          </a:bodyPr>
          <a:lstStyle/>
          <a:p>
            <a:r>
              <a:rPr lang="ja-JP" altLang="en-US" sz="2400" dirty="0" smtClean="0"/>
              <a:t>大場順子</a:t>
            </a:r>
            <a:endParaRPr lang="en-US" altLang="ja-JP" sz="2400" dirty="0" smtClean="0"/>
          </a:p>
          <a:p>
            <a:r>
              <a:rPr lang="ja-JP" altLang="en-US" sz="1800" dirty="0" smtClean="0"/>
              <a:t>ハンプシャー大学</a:t>
            </a:r>
            <a:endParaRPr lang="en-US" altLang="ja-JP" sz="1800" dirty="0" smtClean="0"/>
          </a:p>
          <a:p>
            <a:r>
              <a:rPr lang="en-US" sz="2000" dirty="0" smtClean="0"/>
              <a:t>Hampshire College</a:t>
            </a:r>
            <a:endParaRPr lang="en-US" sz="2000" dirty="0"/>
          </a:p>
        </p:txBody>
      </p:sp>
    </p:spTree>
    <p:extLst>
      <p:ext uri="{BB962C8B-B14F-4D97-AF65-F5344CB8AC3E}">
        <p14:creationId xmlns:p14="http://schemas.microsoft.com/office/powerpoint/2010/main" val="3330111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4952" y="2791847"/>
            <a:ext cx="6973796" cy="461665"/>
          </a:xfrm>
          <a:prstGeom prst="rect">
            <a:avLst/>
          </a:prstGeom>
          <a:noFill/>
        </p:spPr>
        <p:txBody>
          <a:bodyPr wrap="square" rtlCol="0">
            <a:spAutoFit/>
          </a:bodyPr>
          <a:lstStyle/>
          <a:p>
            <a:r>
              <a:rPr lang="en-US" sz="2400" dirty="0" smtClean="0"/>
              <a:t>どうして多くの日本人がブラジル</a:t>
            </a:r>
            <a:r>
              <a:rPr lang="ja-JP" altLang="en-US" sz="2400" dirty="0" smtClean="0"/>
              <a:t>を目指</a:t>
            </a:r>
            <a:r>
              <a:rPr lang="en-US" sz="2400" dirty="0" smtClean="0"/>
              <a:t>したのか？</a:t>
            </a:r>
            <a:endParaRPr lang="en-US" sz="2400" dirty="0"/>
          </a:p>
        </p:txBody>
      </p:sp>
    </p:spTree>
    <p:extLst>
      <p:ext uri="{BB962C8B-B14F-4D97-AF65-F5344CB8AC3E}">
        <p14:creationId xmlns:p14="http://schemas.microsoft.com/office/powerpoint/2010/main" val="251733602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5960" y="609266"/>
            <a:ext cx="6818681" cy="7294305"/>
          </a:xfrm>
          <a:prstGeom prst="rect">
            <a:avLst/>
          </a:prstGeom>
          <a:noFill/>
        </p:spPr>
        <p:txBody>
          <a:bodyPr wrap="square" rtlCol="0">
            <a:spAutoFit/>
          </a:bodyPr>
          <a:lstStyle/>
          <a:p>
            <a:r>
              <a:rPr lang="en-US" dirty="0" smtClean="0"/>
              <a:t>国際的な事情</a:t>
            </a:r>
            <a:r>
              <a:rPr lang="ja-JP" altLang="en-US" dirty="0" smtClean="0"/>
              <a:t>：</a:t>
            </a:r>
            <a:endParaRPr lang="en-US" altLang="ja-JP" dirty="0" smtClean="0"/>
          </a:p>
          <a:p>
            <a:endParaRPr lang="en-US" dirty="0"/>
          </a:p>
          <a:p>
            <a:pPr marL="285750" indent="-285750">
              <a:buFont typeface="Arial"/>
              <a:buChar char="•"/>
            </a:pPr>
            <a:r>
              <a:rPr lang="ja-JP" altLang="en-US" dirty="0" smtClean="0"/>
              <a:t>１９２０年代：　カナダ、アメリカに於けるアジア人移民は移民排斥運動</a:t>
            </a:r>
            <a:endParaRPr lang="en-US" altLang="ja-JP" dirty="0" smtClean="0"/>
          </a:p>
          <a:p>
            <a:pPr marL="285750" indent="-285750">
              <a:buFont typeface="Arial"/>
              <a:buChar char="•"/>
            </a:pPr>
            <a:endParaRPr lang="en-US" dirty="0"/>
          </a:p>
          <a:p>
            <a:pPr marL="285750" indent="-285750">
              <a:buFont typeface="Arial"/>
              <a:buChar char="•"/>
            </a:pPr>
            <a:r>
              <a:rPr lang="ja-JP" altLang="en-US" dirty="0" smtClean="0"/>
              <a:t>第二次世界大戦、特に１９４１年の日本軍による真珠湾攻撃後の日系人抑留</a:t>
            </a:r>
            <a:endParaRPr lang="en-US" altLang="ja-JP" dirty="0" smtClean="0"/>
          </a:p>
          <a:p>
            <a:endParaRPr lang="en-US" dirty="0"/>
          </a:p>
          <a:p>
            <a:endParaRPr lang="en-US" altLang="ja-JP" dirty="0" smtClean="0"/>
          </a:p>
          <a:p>
            <a:r>
              <a:rPr lang="ja-JP" altLang="en-US" dirty="0" smtClean="0"/>
              <a:t>ブラジル国内の事情：</a:t>
            </a:r>
            <a:endParaRPr lang="en-US" altLang="ja-JP" dirty="0" smtClean="0"/>
          </a:p>
          <a:p>
            <a:endParaRPr lang="en-US" altLang="ja-JP" dirty="0"/>
          </a:p>
          <a:p>
            <a:pPr marL="285750" indent="-285750">
              <a:buFont typeface="Arial"/>
              <a:buChar char="•"/>
            </a:pPr>
            <a:r>
              <a:rPr lang="ja-JP" altLang="en-US" dirty="0" smtClean="0"/>
              <a:t>１８８８年の奴隷</a:t>
            </a:r>
            <a:r>
              <a:rPr lang="ja-JP" altLang="en-US" dirty="0"/>
              <a:t>制度</a:t>
            </a:r>
            <a:r>
              <a:rPr lang="ja-JP" altLang="en-US" dirty="0" smtClean="0"/>
              <a:t>廃止に</a:t>
            </a:r>
            <a:r>
              <a:rPr lang="ja-JP" altLang="en-US" dirty="0"/>
              <a:t>伴う労働者</a:t>
            </a:r>
            <a:r>
              <a:rPr lang="ja-JP" altLang="en-US" dirty="0" smtClean="0"/>
              <a:t>不足</a:t>
            </a:r>
            <a:endParaRPr lang="en-US" altLang="ja-JP" dirty="0" smtClean="0"/>
          </a:p>
          <a:p>
            <a:endParaRPr lang="en-US" altLang="ja-JP" dirty="0"/>
          </a:p>
          <a:p>
            <a:endParaRPr lang="en-US" altLang="ja-JP" dirty="0" smtClean="0"/>
          </a:p>
          <a:p>
            <a:r>
              <a:rPr lang="ja-JP" altLang="en-US" dirty="0" smtClean="0"/>
              <a:t>日本国内の事情：</a:t>
            </a:r>
            <a:endParaRPr lang="en-US" altLang="ja-JP" dirty="0" smtClean="0"/>
          </a:p>
          <a:p>
            <a:endParaRPr lang="en-US" altLang="ja-JP" dirty="0"/>
          </a:p>
          <a:p>
            <a:pPr marL="285750" indent="-285750">
              <a:buFont typeface="Arial"/>
              <a:buChar char="•"/>
            </a:pPr>
            <a:r>
              <a:rPr lang="ja-JP" altLang="en-US" dirty="0" smtClean="0"/>
              <a:t>長子相続制に伴う問題</a:t>
            </a:r>
            <a:endParaRPr lang="en-US" altLang="ja-JP" dirty="0"/>
          </a:p>
          <a:p>
            <a:endParaRPr lang="en-US" altLang="ja-JP" dirty="0"/>
          </a:p>
          <a:p>
            <a:pPr marL="285750" indent="-285750">
              <a:buFont typeface="Arial"/>
              <a:buChar char="•"/>
            </a:pPr>
            <a:r>
              <a:rPr lang="ja-JP" altLang="en-US" dirty="0" smtClean="0"/>
              <a:t>国策としての海外移民推奨事業</a:t>
            </a:r>
            <a:endParaRPr lang="en-US" altLang="ja-JP" dirty="0" smtClean="0"/>
          </a:p>
          <a:p>
            <a:pPr marL="285750" indent="-285750">
              <a:buFont typeface="Arial"/>
              <a:buChar char="•"/>
            </a:pPr>
            <a:endParaRPr lang="en-US" altLang="ja-JP" dirty="0" smtClean="0"/>
          </a:p>
          <a:p>
            <a:pPr marL="285750" indent="-285750">
              <a:buFont typeface="Arial"/>
              <a:buChar char="•"/>
            </a:pPr>
            <a:r>
              <a:rPr lang="ja-JP" altLang="en-US" dirty="0" smtClean="0"/>
              <a:t>思想的な問題</a:t>
            </a:r>
            <a:endParaRPr lang="en-US" altLang="ja-JP" dirty="0" smtClean="0"/>
          </a:p>
          <a:p>
            <a:endParaRPr lang="en-US" altLang="ja-JP" dirty="0" smtClean="0"/>
          </a:p>
          <a:p>
            <a:endParaRPr lang="en-US" altLang="ja-JP" dirty="0"/>
          </a:p>
          <a:p>
            <a:endParaRPr lang="en-US" dirty="0"/>
          </a:p>
          <a:p>
            <a:endParaRPr lang="en-US" altLang="ja-JP" dirty="0" smtClean="0"/>
          </a:p>
          <a:p>
            <a:endParaRPr lang="en-US" dirty="0"/>
          </a:p>
        </p:txBody>
      </p:sp>
    </p:spTree>
    <p:extLst>
      <p:ext uri="{BB962C8B-B14F-4D97-AF65-F5344CB8AC3E}">
        <p14:creationId xmlns:p14="http://schemas.microsoft.com/office/powerpoint/2010/main" val="35289235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12440" y="394074"/>
            <a:ext cx="6595068" cy="4946301"/>
          </a:xfrm>
          <a:prstGeom prst="rect">
            <a:avLst/>
          </a:prstGeom>
        </p:spPr>
      </p:pic>
      <p:sp>
        <p:nvSpPr>
          <p:cNvPr id="3" name="TextBox 2"/>
          <p:cNvSpPr txBox="1"/>
          <p:nvPr/>
        </p:nvSpPr>
        <p:spPr>
          <a:xfrm>
            <a:off x="416010" y="5755963"/>
            <a:ext cx="8315197" cy="1477328"/>
          </a:xfrm>
          <a:prstGeom prst="rect">
            <a:avLst/>
          </a:prstGeom>
          <a:noFill/>
        </p:spPr>
        <p:txBody>
          <a:bodyPr wrap="none" rtlCol="0">
            <a:spAutoFit/>
          </a:bodyPr>
          <a:lstStyle/>
          <a:p>
            <a:r>
              <a:rPr lang="ja-JP" altLang="en-US" dirty="0" smtClean="0"/>
              <a:t>神戸海外移住と文化の交流センター　移住ミュージアムに展示されたブラジル移住を</a:t>
            </a:r>
            <a:endParaRPr lang="en-US" altLang="ja-JP" dirty="0" smtClean="0"/>
          </a:p>
          <a:p>
            <a:r>
              <a:rPr lang="ja-JP" altLang="en-US" dirty="0" smtClean="0"/>
              <a:t>推奨するポスター　</a:t>
            </a:r>
            <a:endParaRPr lang="en-US" altLang="ja-JP" dirty="0" smtClean="0"/>
          </a:p>
          <a:p>
            <a:r>
              <a:rPr lang="en-US" altLang="ja-JP" dirty="0"/>
              <a:t>http://</a:t>
            </a:r>
            <a:r>
              <a:rPr lang="en-US" altLang="ja-JP" dirty="0" err="1"/>
              <a:t>www.nippaku-k.or.jp</a:t>
            </a:r>
            <a:r>
              <a:rPr lang="en-US" altLang="ja-JP" dirty="0"/>
              <a:t>/museum/</a:t>
            </a:r>
            <a:r>
              <a:rPr lang="en-US" altLang="ja-JP" dirty="0" err="1"/>
              <a:t>index.html</a:t>
            </a:r>
            <a:endParaRPr lang="en-US" altLang="ja-JP" dirty="0" smtClean="0"/>
          </a:p>
          <a:p>
            <a:endParaRPr lang="en-US" dirty="0"/>
          </a:p>
          <a:p>
            <a:endParaRPr lang="en-US" dirty="0"/>
          </a:p>
        </p:txBody>
      </p:sp>
    </p:spTree>
    <p:extLst>
      <p:ext uri="{BB962C8B-B14F-4D97-AF65-F5344CB8AC3E}">
        <p14:creationId xmlns:p14="http://schemas.microsoft.com/office/powerpoint/2010/main" val="42007544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144" y="1961249"/>
            <a:ext cx="4685041" cy="2123658"/>
          </a:xfrm>
          <a:prstGeom prst="rect">
            <a:avLst/>
          </a:prstGeom>
          <a:solidFill>
            <a:srgbClr val="CCFFCC"/>
          </a:solidFill>
        </p:spPr>
        <p:txBody>
          <a:bodyPr wrap="square" rtlCol="0">
            <a:spAutoFit/>
          </a:bodyPr>
          <a:lstStyle/>
          <a:p>
            <a:r>
              <a:rPr lang="ja-JP" altLang="en-US" sz="2800" dirty="0" smtClean="0"/>
              <a:t>　</a:t>
            </a:r>
            <a:endParaRPr lang="en-US" altLang="ja-JP" sz="2400" dirty="0" smtClean="0"/>
          </a:p>
          <a:p>
            <a:r>
              <a:rPr lang="ja-JP" altLang="ja-JP" sz="2400" dirty="0" smtClean="0"/>
              <a:t>　</a:t>
            </a:r>
            <a:r>
              <a:rPr lang="ja-JP" altLang="en-US" sz="2000" dirty="0" smtClean="0">
                <a:solidFill>
                  <a:srgbClr val="000090"/>
                </a:solidFill>
              </a:rPr>
              <a:t>出稼ぎ　（出かける　＋　稼ぐ）</a:t>
            </a:r>
            <a:endParaRPr lang="en-US" altLang="ja-JP" sz="2000" dirty="0" smtClean="0">
              <a:solidFill>
                <a:srgbClr val="000090"/>
              </a:solidFill>
            </a:endParaRPr>
          </a:p>
          <a:p>
            <a:r>
              <a:rPr lang="ja-JP" altLang="en-US" sz="2000" dirty="0" smtClean="0">
                <a:solidFill>
                  <a:srgbClr val="000090"/>
                </a:solidFill>
              </a:rPr>
              <a:t>　</a:t>
            </a:r>
            <a:endParaRPr lang="en-US" altLang="ja-JP" sz="2000" dirty="0" smtClean="0">
              <a:solidFill>
                <a:srgbClr val="000090"/>
              </a:solidFill>
            </a:endParaRPr>
          </a:p>
          <a:p>
            <a:r>
              <a:rPr lang="ja-JP" altLang="en-US" sz="2000" dirty="0" smtClean="0">
                <a:solidFill>
                  <a:srgbClr val="000090"/>
                </a:solidFill>
              </a:rPr>
              <a:t>　デカセギ</a:t>
            </a:r>
            <a:endParaRPr lang="en-US" altLang="ja-JP" sz="2000" dirty="0" smtClean="0">
              <a:solidFill>
                <a:srgbClr val="000090"/>
              </a:solidFill>
            </a:endParaRPr>
          </a:p>
          <a:p>
            <a:endParaRPr lang="en-US" altLang="ja-JP" sz="2000" dirty="0" smtClean="0">
              <a:solidFill>
                <a:srgbClr val="000090"/>
              </a:solidFill>
            </a:endParaRPr>
          </a:p>
          <a:p>
            <a:r>
              <a:rPr lang="ja-JP" altLang="en-US" sz="2000" dirty="0" smtClean="0">
                <a:solidFill>
                  <a:srgbClr val="000090"/>
                </a:solidFill>
              </a:rPr>
              <a:t>　</a:t>
            </a:r>
            <a:endParaRPr lang="en-US" sz="2000" dirty="0"/>
          </a:p>
        </p:txBody>
      </p:sp>
      <p:pic>
        <p:nvPicPr>
          <p:cNvPr id="3" name="Picture 2"/>
          <p:cNvPicPr>
            <a:picLocks noChangeAspect="1"/>
          </p:cNvPicPr>
          <p:nvPr/>
        </p:nvPicPr>
        <p:blipFill>
          <a:blip r:embed="rId3"/>
          <a:stretch>
            <a:fillRect/>
          </a:stretch>
        </p:blipFill>
        <p:spPr>
          <a:xfrm>
            <a:off x="488533" y="439790"/>
            <a:ext cx="3058495" cy="4348117"/>
          </a:xfrm>
          <a:prstGeom prst="rect">
            <a:avLst/>
          </a:prstGeom>
        </p:spPr>
      </p:pic>
      <p:sp>
        <p:nvSpPr>
          <p:cNvPr id="5" name="TextBox 4"/>
          <p:cNvSpPr txBox="1"/>
          <p:nvPr/>
        </p:nvSpPr>
        <p:spPr>
          <a:xfrm>
            <a:off x="306533" y="5018740"/>
            <a:ext cx="2813591" cy="923330"/>
          </a:xfrm>
          <a:prstGeom prst="rect">
            <a:avLst/>
          </a:prstGeom>
          <a:noFill/>
        </p:spPr>
        <p:txBody>
          <a:bodyPr wrap="none" rtlCol="0">
            <a:spAutoFit/>
          </a:bodyPr>
          <a:lstStyle/>
          <a:p>
            <a:r>
              <a:rPr lang="ja-JP" altLang="en-US" dirty="0" smtClean="0"/>
              <a:t>三田千代子：</a:t>
            </a:r>
            <a:endParaRPr lang="en-US" altLang="ja-JP" dirty="0" smtClean="0"/>
          </a:p>
          <a:p>
            <a:r>
              <a:rPr lang="ja-JP" altLang="en-US" dirty="0" smtClean="0"/>
              <a:t>「出稼ぎ」から「デカセギ」へ</a:t>
            </a:r>
            <a:endParaRPr lang="en-US" altLang="ja-JP" dirty="0" smtClean="0"/>
          </a:p>
          <a:p>
            <a:r>
              <a:rPr lang="en-US" altLang="ja-JP" dirty="0" smtClean="0"/>
              <a:t>(</a:t>
            </a:r>
            <a:r>
              <a:rPr lang="ja-JP" altLang="en-US" dirty="0" smtClean="0"/>
              <a:t>不二出版　２００９年）表紙</a:t>
            </a:r>
            <a:endParaRPr lang="en-US" dirty="0"/>
          </a:p>
        </p:txBody>
      </p:sp>
    </p:spTree>
    <p:extLst>
      <p:ext uri="{BB962C8B-B14F-4D97-AF65-F5344CB8AC3E}">
        <p14:creationId xmlns:p14="http://schemas.microsoft.com/office/powerpoint/2010/main" val="122954972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0914" y="799922"/>
            <a:ext cx="4572000" cy="1477328"/>
          </a:xfrm>
          <a:prstGeom prst="rect">
            <a:avLst/>
          </a:prstGeom>
          <a:solidFill>
            <a:srgbClr val="CCFFCC"/>
          </a:solidFill>
        </p:spPr>
        <p:txBody>
          <a:bodyPr>
            <a:spAutoFit/>
          </a:bodyPr>
          <a:lstStyle/>
          <a:p>
            <a:r>
              <a:rPr lang="ja-JP" altLang="en-US" dirty="0" smtClean="0">
                <a:solidFill>
                  <a:srgbClr val="000090"/>
                </a:solidFill>
              </a:rPr>
              <a:t>　</a:t>
            </a:r>
            <a:endParaRPr lang="en-US" altLang="ja-JP" dirty="0" smtClean="0">
              <a:solidFill>
                <a:srgbClr val="000090"/>
              </a:solidFill>
            </a:endParaRPr>
          </a:p>
          <a:p>
            <a:r>
              <a:rPr lang="ja-JP" altLang="ja-JP" dirty="0">
                <a:solidFill>
                  <a:srgbClr val="000090"/>
                </a:solidFill>
              </a:rPr>
              <a:t>　</a:t>
            </a:r>
            <a:r>
              <a:rPr lang="en-US" dirty="0" err="1" smtClean="0">
                <a:solidFill>
                  <a:srgbClr val="000090"/>
                </a:solidFill>
              </a:rPr>
              <a:t>Dekasegi</a:t>
            </a:r>
            <a:r>
              <a:rPr lang="en-US" dirty="0" smtClean="0">
                <a:solidFill>
                  <a:srgbClr val="000090"/>
                </a:solidFill>
              </a:rPr>
              <a:t> </a:t>
            </a:r>
            <a:r>
              <a:rPr lang="en-US" dirty="0">
                <a:solidFill>
                  <a:srgbClr val="000090"/>
                </a:solidFill>
              </a:rPr>
              <a:t>(</a:t>
            </a:r>
            <a:r>
              <a:rPr lang="ja-JP" altLang="en-US" dirty="0">
                <a:solidFill>
                  <a:srgbClr val="000090"/>
                </a:solidFill>
              </a:rPr>
              <a:t>スペイン語</a:t>
            </a:r>
            <a:r>
              <a:rPr lang="ja-JP" altLang="en-US" dirty="0" smtClean="0">
                <a:solidFill>
                  <a:srgbClr val="000090"/>
                </a:solidFill>
              </a:rPr>
              <a:t>）</a:t>
            </a:r>
            <a:endParaRPr lang="en-US" altLang="ja-JP" dirty="0" smtClean="0">
              <a:solidFill>
                <a:srgbClr val="000090"/>
              </a:solidFill>
            </a:endParaRPr>
          </a:p>
          <a:p>
            <a:r>
              <a:rPr lang="en-US" dirty="0" smtClean="0">
                <a:solidFill>
                  <a:srgbClr val="000090"/>
                </a:solidFill>
              </a:rPr>
              <a:t> </a:t>
            </a:r>
            <a:endParaRPr lang="en-US" dirty="0">
              <a:solidFill>
                <a:srgbClr val="000090"/>
              </a:solidFill>
            </a:endParaRPr>
          </a:p>
          <a:p>
            <a:r>
              <a:rPr lang="ja-JP" altLang="en-US" dirty="0">
                <a:solidFill>
                  <a:srgbClr val="000090"/>
                </a:solidFill>
              </a:rPr>
              <a:t>　</a:t>
            </a:r>
            <a:r>
              <a:rPr lang="en-US" dirty="0" err="1">
                <a:solidFill>
                  <a:srgbClr val="000090"/>
                </a:solidFill>
              </a:rPr>
              <a:t>Dekasségui</a:t>
            </a:r>
            <a:r>
              <a:rPr lang="ja-JP" altLang="en-US" dirty="0">
                <a:solidFill>
                  <a:srgbClr val="000090"/>
                </a:solidFill>
              </a:rPr>
              <a:t>／</a:t>
            </a:r>
            <a:r>
              <a:rPr lang="en-US" dirty="0" err="1">
                <a:solidFill>
                  <a:srgbClr val="000090"/>
                </a:solidFill>
              </a:rPr>
              <a:t>Decasségui</a:t>
            </a:r>
            <a:r>
              <a:rPr lang="ja-JP" altLang="en-US" dirty="0">
                <a:solidFill>
                  <a:srgbClr val="000090"/>
                </a:solidFill>
              </a:rPr>
              <a:t>　</a:t>
            </a:r>
            <a:r>
              <a:rPr lang="ja-JP" altLang="en-US" dirty="0" smtClean="0">
                <a:solidFill>
                  <a:srgbClr val="000090"/>
                </a:solidFill>
              </a:rPr>
              <a:t>（</a:t>
            </a:r>
            <a:r>
              <a:rPr lang="ja-JP" altLang="en-US" dirty="0">
                <a:solidFill>
                  <a:srgbClr val="000090"/>
                </a:solidFill>
              </a:rPr>
              <a:t>ポルトガル語</a:t>
            </a:r>
            <a:r>
              <a:rPr lang="ja-JP" altLang="en-US" dirty="0" smtClean="0">
                <a:solidFill>
                  <a:srgbClr val="000090"/>
                </a:solidFill>
              </a:rPr>
              <a:t>）</a:t>
            </a:r>
            <a:endParaRPr lang="en-US" altLang="ja-JP" dirty="0" smtClean="0">
              <a:solidFill>
                <a:srgbClr val="000090"/>
              </a:solidFill>
            </a:endParaRPr>
          </a:p>
          <a:p>
            <a:endParaRPr lang="en-US" altLang="ja-JP" dirty="0">
              <a:solidFill>
                <a:srgbClr val="000090"/>
              </a:solidFill>
            </a:endParaRPr>
          </a:p>
        </p:txBody>
      </p:sp>
      <p:pic>
        <p:nvPicPr>
          <p:cNvPr id="3" name="Picture 2"/>
          <p:cNvPicPr>
            <a:picLocks noChangeAspect="1"/>
          </p:cNvPicPr>
          <p:nvPr/>
        </p:nvPicPr>
        <p:blipFill>
          <a:blip r:embed="rId3"/>
          <a:stretch>
            <a:fillRect/>
          </a:stretch>
        </p:blipFill>
        <p:spPr>
          <a:xfrm>
            <a:off x="4291467" y="2680174"/>
            <a:ext cx="4010609" cy="2190795"/>
          </a:xfrm>
          <a:prstGeom prst="rect">
            <a:avLst/>
          </a:prstGeom>
        </p:spPr>
      </p:pic>
      <p:sp>
        <p:nvSpPr>
          <p:cNvPr id="4" name="Rectangle 3"/>
          <p:cNvSpPr/>
          <p:nvPr/>
        </p:nvSpPr>
        <p:spPr>
          <a:xfrm>
            <a:off x="4291467" y="5273832"/>
            <a:ext cx="4317107" cy="369332"/>
          </a:xfrm>
          <a:prstGeom prst="rect">
            <a:avLst/>
          </a:prstGeom>
        </p:spPr>
        <p:txBody>
          <a:bodyPr wrap="none">
            <a:spAutoFit/>
          </a:bodyPr>
          <a:lstStyle/>
          <a:p>
            <a:r>
              <a:rPr lang="ja-JP" altLang="en-US" dirty="0"/>
              <a:t>日本で発行されているポルトガル語の新聞</a:t>
            </a:r>
            <a:endParaRPr lang="en-US" dirty="0"/>
          </a:p>
        </p:txBody>
      </p:sp>
      <p:pic>
        <p:nvPicPr>
          <p:cNvPr id="5" name="Picture 4"/>
          <p:cNvPicPr>
            <a:picLocks noChangeAspect="1"/>
          </p:cNvPicPr>
          <p:nvPr/>
        </p:nvPicPr>
        <p:blipFill>
          <a:blip r:embed="rId4"/>
          <a:stretch>
            <a:fillRect/>
          </a:stretch>
        </p:blipFill>
        <p:spPr>
          <a:xfrm>
            <a:off x="840914" y="2680174"/>
            <a:ext cx="2378497" cy="3367784"/>
          </a:xfrm>
          <a:prstGeom prst="rect">
            <a:avLst/>
          </a:prstGeom>
        </p:spPr>
      </p:pic>
      <p:sp>
        <p:nvSpPr>
          <p:cNvPr id="6" name="TextBox 5"/>
          <p:cNvSpPr txBox="1"/>
          <p:nvPr/>
        </p:nvSpPr>
        <p:spPr>
          <a:xfrm>
            <a:off x="840914" y="6251893"/>
            <a:ext cx="4955203" cy="369332"/>
          </a:xfrm>
          <a:prstGeom prst="rect">
            <a:avLst/>
          </a:prstGeom>
          <a:noFill/>
        </p:spPr>
        <p:txBody>
          <a:bodyPr wrap="none" rtlCol="0">
            <a:spAutoFit/>
          </a:bodyPr>
          <a:lstStyle/>
          <a:p>
            <a:r>
              <a:rPr lang="ja-JP" altLang="en-US" dirty="0" smtClean="0"/>
              <a:t>大宮知信：デカセーギ　</a:t>
            </a:r>
            <a:r>
              <a:rPr lang="en-US" altLang="ja-JP" dirty="0" smtClean="0"/>
              <a:t>(</a:t>
            </a:r>
            <a:r>
              <a:rPr lang="ja-JP" altLang="en-US" dirty="0" smtClean="0"/>
              <a:t>草思社　１９９７年）　表紙</a:t>
            </a:r>
            <a:endParaRPr lang="en-US" dirty="0"/>
          </a:p>
        </p:txBody>
      </p:sp>
    </p:spTree>
    <p:extLst>
      <p:ext uri="{BB962C8B-B14F-4D97-AF65-F5344CB8AC3E}">
        <p14:creationId xmlns:p14="http://schemas.microsoft.com/office/powerpoint/2010/main" val="175076027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79976" y="274344"/>
            <a:ext cx="8156023" cy="5766308"/>
          </a:xfrm>
          <a:prstGeom prst="rect">
            <a:avLst/>
          </a:prstGeom>
        </p:spPr>
      </p:pic>
      <p:sp>
        <p:nvSpPr>
          <p:cNvPr id="6" name="TextBox 5"/>
          <p:cNvSpPr txBox="1"/>
          <p:nvPr/>
        </p:nvSpPr>
        <p:spPr>
          <a:xfrm>
            <a:off x="5630334" y="2230166"/>
            <a:ext cx="931334" cy="369332"/>
          </a:xfrm>
          <a:prstGeom prst="rect">
            <a:avLst/>
          </a:prstGeom>
          <a:solidFill>
            <a:schemeClr val="bg1"/>
          </a:solidFill>
          <a:ln>
            <a:solidFill>
              <a:srgbClr val="000090"/>
            </a:solidFill>
          </a:ln>
        </p:spPr>
        <p:txBody>
          <a:bodyPr wrap="square" rtlCol="0">
            <a:spAutoFit/>
          </a:bodyPr>
          <a:lstStyle/>
          <a:p>
            <a:r>
              <a:rPr lang="ja-JP" altLang="en-US" dirty="0" smtClean="0"/>
              <a:t>出稼ぎ</a:t>
            </a:r>
            <a:endParaRPr lang="en-US" dirty="0"/>
          </a:p>
        </p:txBody>
      </p:sp>
      <p:sp>
        <p:nvSpPr>
          <p:cNvPr id="10" name="TextBox 9"/>
          <p:cNvSpPr txBox="1"/>
          <p:nvPr/>
        </p:nvSpPr>
        <p:spPr>
          <a:xfrm>
            <a:off x="5630334" y="3783243"/>
            <a:ext cx="1031051" cy="369332"/>
          </a:xfrm>
          <a:prstGeom prst="rect">
            <a:avLst/>
          </a:prstGeom>
          <a:solidFill>
            <a:srgbClr val="FFFFFF"/>
          </a:solidFill>
          <a:ln>
            <a:solidFill>
              <a:srgbClr val="000090"/>
            </a:solidFill>
          </a:ln>
        </p:spPr>
        <p:txBody>
          <a:bodyPr wrap="none" rtlCol="0">
            <a:spAutoFit/>
          </a:bodyPr>
          <a:lstStyle/>
          <a:p>
            <a:r>
              <a:rPr lang="ja-JP" altLang="en-US" dirty="0" smtClean="0"/>
              <a:t>デカセギ</a:t>
            </a:r>
            <a:endParaRPr lang="en-US" altLang="ja-JP" dirty="0" smtClean="0"/>
          </a:p>
        </p:txBody>
      </p:sp>
      <p:sp>
        <p:nvSpPr>
          <p:cNvPr id="14" name="Curved Left Arrow 13"/>
          <p:cNvSpPr/>
          <p:nvPr/>
        </p:nvSpPr>
        <p:spPr>
          <a:xfrm rot="824791">
            <a:off x="4381499" y="2968952"/>
            <a:ext cx="3767667" cy="746667"/>
          </a:xfrm>
          <a:prstGeom prst="curvedLef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7170600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7326" y="274638"/>
            <a:ext cx="4686659" cy="691340"/>
          </a:xfrm>
        </p:spPr>
        <p:txBody>
          <a:bodyPr>
            <a:normAutofit/>
          </a:bodyPr>
          <a:lstStyle/>
          <a:p>
            <a:pPr algn="l"/>
            <a:r>
              <a:rPr lang="ja-JP" altLang="en-US" sz="3200" dirty="0" smtClean="0"/>
              <a:t>日系ブラジル人の暮らし</a:t>
            </a:r>
            <a:endParaRPr lang="en-US" sz="3200" dirty="0"/>
          </a:p>
        </p:txBody>
      </p:sp>
      <p:pic>
        <p:nvPicPr>
          <p:cNvPr id="4" name="Picture 3"/>
          <p:cNvPicPr>
            <a:picLocks noChangeAspect="1"/>
          </p:cNvPicPr>
          <p:nvPr/>
        </p:nvPicPr>
        <p:blipFill>
          <a:blip r:embed="rId3"/>
          <a:stretch>
            <a:fillRect/>
          </a:stretch>
        </p:blipFill>
        <p:spPr>
          <a:xfrm>
            <a:off x="206802" y="1305860"/>
            <a:ext cx="4586532" cy="5296352"/>
          </a:xfrm>
          <a:prstGeom prst="rect">
            <a:avLst/>
          </a:prstGeom>
        </p:spPr>
      </p:pic>
      <p:sp>
        <p:nvSpPr>
          <p:cNvPr id="7" name="Donut 6"/>
          <p:cNvSpPr/>
          <p:nvPr/>
        </p:nvSpPr>
        <p:spPr>
          <a:xfrm>
            <a:off x="2137326" y="4494075"/>
            <a:ext cx="1086274" cy="879275"/>
          </a:xfrm>
          <a:prstGeom prst="donut">
            <a:avLst>
              <a:gd name="adj" fmla="val 744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3712024" y="1305860"/>
            <a:ext cx="5259286" cy="4524316"/>
          </a:xfrm>
          <a:prstGeom prst="rect">
            <a:avLst/>
          </a:prstGeom>
          <a:noFill/>
        </p:spPr>
        <p:txBody>
          <a:bodyPr wrap="square" rtlCol="0">
            <a:spAutoFit/>
          </a:bodyPr>
          <a:lstStyle/>
          <a:p>
            <a:r>
              <a:rPr lang="ja-JP" altLang="en-US" dirty="0" smtClean="0"/>
              <a:t>　　　　　コーヒー農園での過酷な労働</a:t>
            </a:r>
            <a:endParaRPr lang="en-US" altLang="ja-JP" dirty="0" smtClean="0"/>
          </a:p>
          <a:p>
            <a:r>
              <a:rPr lang="ja-JP" altLang="ja-JP" dirty="0"/>
              <a:t>　</a:t>
            </a:r>
            <a:r>
              <a:rPr lang="ja-JP" altLang="en-US" dirty="0" smtClean="0"/>
              <a:t>　　　　</a:t>
            </a:r>
            <a:endParaRPr lang="en-US" altLang="ja-JP" dirty="0" smtClean="0"/>
          </a:p>
          <a:p>
            <a:pPr lvl="2"/>
            <a:r>
              <a:rPr lang="ja-JP" altLang="en-US" dirty="0" smtClean="0"/>
              <a:t>契約</a:t>
            </a:r>
            <a:r>
              <a:rPr lang="ja-JP" altLang="en-US" dirty="0"/>
              <a:t>した</a:t>
            </a:r>
            <a:r>
              <a:rPr lang="ja-JP" altLang="en-US" dirty="0" smtClean="0"/>
              <a:t>コーヒー農園</a:t>
            </a:r>
            <a:r>
              <a:rPr lang="ja-JP" altLang="en-US" dirty="0"/>
              <a:t>に定着したの</a:t>
            </a:r>
            <a:r>
              <a:rPr lang="ja-JP" altLang="en-US" dirty="0" smtClean="0"/>
              <a:t>は</a:t>
            </a:r>
            <a:endParaRPr lang="en-US" altLang="ja-JP" dirty="0" smtClean="0"/>
          </a:p>
          <a:p>
            <a:pPr lvl="2"/>
            <a:r>
              <a:rPr lang="ja-JP" altLang="en-US" dirty="0" smtClean="0"/>
              <a:t>全渡航者の</a:t>
            </a:r>
            <a:r>
              <a:rPr lang="en-US" altLang="ja-JP" dirty="0"/>
              <a:t>4</a:t>
            </a:r>
            <a:r>
              <a:rPr lang="ja-JP" altLang="en-US" dirty="0"/>
              <a:t>分の</a:t>
            </a:r>
            <a:r>
              <a:rPr lang="en-US" altLang="ja-JP" dirty="0"/>
              <a:t>1</a:t>
            </a:r>
            <a:r>
              <a:rPr lang="ja-JP" altLang="en-US" dirty="0"/>
              <a:t>のみ</a:t>
            </a:r>
            <a:endParaRPr lang="en-US" altLang="ja-JP" dirty="0" smtClean="0"/>
          </a:p>
          <a:p>
            <a:endParaRPr lang="en-US" dirty="0" smtClean="0"/>
          </a:p>
          <a:p>
            <a:r>
              <a:rPr lang="ja-JP" altLang="en-US" dirty="0" smtClean="0"/>
              <a:t>　　　　　　</a:t>
            </a:r>
            <a:endParaRPr lang="en-US" altLang="ja-JP" dirty="0" smtClean="0"/>
          </a:p>
          <a:p>
            <a:pPr lvl="2"/>
            <a:r>
              <a:rPr lang="ja-JP" altLang="en-US" dirty="0" smtClean="0"/>
              <a:t>　共同出資による土地購入と</a:t>
            </a:r>
            <a:r>
              <a:rPr lang="ja-JP" altLang="en-US" dirty="0" smtClean="0">
                <a:solidFill>
                  <a:srgbClr val="8D44BF"/>
                </a:solidFill>
              </a:rPr>
              <a:t>自作農</a:t>
            </a:r>
            <a:r>
              <a:rPr lang="ja-JP" altLang="en-US" dirty="0" smtClean="0"/>
              <a:t>への</a:t>
            </a:r>
            <a:endParaRPr lang="en-US" altLang="ja-JP" dirty="0" smtClean="0"/>
          </a:p>
          <a:p>
            <a:pPr lvl="2"/>
            <a:r>
              <a:rPr lang="ja-JP" altLang="en-US" dirty="0" smtClean="0"/>
              <a:t>　移行</a:t>
            </a:r>
            <a:endParaRPr lang="en-US" altLang="ja-JP" dirty="0"/>
          </a:p>
          <a:p>
            <a:pPr lvl="1"/>
            <a:endParaRPr lang="en-US" altLang="ja-JP" dirty="0" smtClean="0"/>
          </a:p>
          <a:p>
            <a:pPr lvl="2"/>
            <a:r>
              <a:rPr lang="ja-JP" altLang="en-US" dirty="0" smtClean="0"/>
              <a:t>　農業組合の設立</a:t>
            </a:r>
            <a:endParaRPr lang="en-US" altLang="ja-JP" dirty="0" smtClean="0"/>
          </a:p>
          <a:p>
            <a:pPr lvl="1"/>
            <a:endParaRPr lang="en-US" dirty="0"/>
          </a:p>
          <a:p>
            <a:pPr lvl="2"/>
            <a:r>
              <a:rPr lang="ja-JP" altLang="en-US" dirty="0" smtClean="0"/>
              <a:t>　　　日本型農業の成功例　</a:t>
            </a:r>
            <a:endParaRPr lang="en-US" altLang="ja-JP" dirty="0" smtClean="0"/>
          </a:p>
          <a:p>
            <a:pPr lvl="2"/>
            <a:r>
              <a:rPr lang="ja-JP" altLang="ja-JP" dirty="0"/>
              <a:t>　</a:t>
            </a:r>
            <a:r>
              <a:rPr lang="ja-JP" altLang="en-US" dirty="0" smtClean="0"/>
              <a:t>　　　　紅茶　（サンパウロ州）</a:t>
            </a:r>
            <a:endParaRPr lang="en-US" altLang="ja-JP" dirty="0" smtClean="0"/>
          </a:p>
          <a:p>
            <a:pPr lvl="2"/>
            <a:r>
              <a:rPr lang="ja-JP" altLang="ja-JP" dirty="0"/>
              <a:t>　</a:t>
            </a:r>
            <a:r>
              <a:rPr lang="ja-JP" altLang="en-US" dirty="0" smtClean="0"/>
              <a:t>　　　　こしょう　（パラー州）</a:t>
            </a:r>
            <a:endParaRPr lang="en-US" altLang="ja-JP" dirty="0" smtClean="0"/>
          </a:p>
          <a:p>
            <a:pPr lvl="2"/>
            <a:endParaRPr lang="en-US" altLang="ja-JP" dirty="0"/>
          </a:p>
          <a:p>
            <a:pPr lvl="2"/>
            <a:r>
              <a:rPr lang="ja-JP" altLang="ja-JP" dirty="0" smtClean="0"/>
              <a:t>　</a:t>
            </a:r>
            <a:r>
              <a:rPr lang="ja-JP" altLang="en-US" dirty="0" smtClean="0"/>
              <a:t>　　　　　　　</a:t>
            </a:r>
            <a:endParaRPr lang="en-US" dirty="0"/>
          </a:p>
        </p:txBody>
      </p:sp>
      <p:cxnSp>
        <p:nvCxnSpPr>
          <p:cNvPr id="10" name="Straight Arrow Connector 9"/>
          <p:cNvCxnSpPr/>
          <p:nvPr/>
        </p:nvCxnSpPr>
        <p:spPr>
          <a:xfrm flipH="1" flipV="1">
            <a:off x="2790996" y="5163999"/>
            <a:ext cx="921028" cy="133790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712024" y="6317237"/>
            <a:ext cx="3692637" cy="307777"/>
          </a:xfrm>
          <a:prstGeom prst="rect">
            <a:avLst/>
          </a:prstGeom>
          <a:noFill/>
        </p:spPr>
        <p:txBody>
          <a:bodyPr wrap="none" rtlCol="0">
            <a:spAutoFit/>
          </a:bodyPr>
          <a:lstStyle/>
          <a:p>
            <a:r>
              <a:rPr lang="ja-JP" altLang="en-US" sz="1400" dirty="0" smtClean="0"/>
              <a:t>日系移民が多く暮らすサンパウロ州とパラナ州</a:t>
            </a:r>
            <a:endParaRPr lang="en-US" sz="1400" dirty="0"/>
          </a:p>
        </p:txBody>
      </p:sp>
    </p:spTree>
    <p:extLst>
      <p:ext uri="{BB962C8B-B14F-4D97-AF65-F5344CB8AC3E}">
        <p14:creationId xmlns:p14="http://schemas.microsoft.com/office/powerpoint/2010/main" val="13758485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86989" y="888999"/>
            <a:ext cx="3419839" cy="2274193"/>
          </a:xfrm>
          <a:prstGeom prst="rect">
            <a:avLst/>
          </a:prstGeom>
        </p:spPr>
      </p:pic>
      <p:pic>
        <p:nvPicPr>
          <p:cNvPr id="5" name="Picture 4"/>
          <p:cNvPicPr>
            <a:picLocks noChangeAspect="1"/>
          </p:cNvPicPr>
          <p:nvPr/>
        </p:nvPicPr>
        <p:blipFill>
          <a:blip r:embed="rId4"/>
          <a:stretch>
            <a:fillRect/>
          </a:stretch>
        </p:blipFill>
        <p:spPr>
          <a:xfrm>
            <a:off x="5124034" y="888999"/>
            <a:ext cx="3100365" cy="2274193"/>
          </a:xfrm>
          <a:prstGeom prst="rect">
            <a:avLst/>
          </a:prstGeom>
        </p:spPr>
      </p:pic>
      <p:pic>
        <p:nvPicPr>
          <p:cNvPr id="6" name="Picture 5"/>
          <p:cNvPicPr>
            <a:picLocks noChangeAspect="1"/>
          </p:cNvPicPr>
          <p:nvPr/>
        </p:nvPicPr>
        <p:blipFill>
          <a:blip r:embed="rId5"/>
          <a:stretch>
            <a:fillRect/>
          </a:stretch>
        </p:blipFill>
        <p:spPr>
          <a:xfrm>
            <a:off x="586989" y="3875071"/>
            <a:ext cx="3607617" cy="2269086"/>
          </a:xfrm>
          <a:prstGeom prst="rect">
            <a:avLst/>
          </a:prstGeom>
        </p:spPr>
      </p:pic>
      <p:sp>
        <p:nvSpPr>
          <p:cNvPr id="7" name="TextBox 6"/>
          <p:cNvSpPr txBox="1"/>
          <p:nvPr/>
        </p:nvSpPr>
        <p:spPr>
          <a:xfrm>
            <a:off x="4729372" y="4843595"/>
            <a:ext cx="4025862" cy="923330"/>
          </a:xfrm>
          <a:prstGeom prst="rect">
            <a:avLst/>
          </a:prstGeom>
          <a:noFill/>
        </p:spPr>
        <p:txBody>
          <a:bodyPr wrap="none" rtlCol="0">
            <a:spAutoFit/>
          </a:bodyPr>
          <a:lstStyle/>
          <a:p>
            <a:r>
              <a:rPr lang="ja-JP" altLang="en-US" dirty="0" smtClean="0"/>
              <a:t>国立国会図書館ブラジル移民の１００年</a:t>
            </a:r>
            <a:endParaRPr lang="en-US" altLang="ja-JP" dirty="0" smtClean="0"/>
          </a:p>
          <a:p>
            <a:r>
              <a:rPr lang="ja-JP" altLang="en-US" dirty="0" smtClean="0"/>
              <a:t>ブラジル情景写真帖より　</a:t>
            </a:r>
            <a:endParaRPr lang="en-US" altLang="ja-JP" dirty="0" smtClean="0"/>
          </a:p>
          <a:p>
            <a:r>
              <a:rPr lang="en-US" altLang="ja-JP" dirty="0" smtClean="0"/>
              <a:t>http</a:t>
            </a:r>
            <a:r>
              <a:rPr lang="en-US" altLang="ja-JP" dirty="0"/>
              <a:t>://</a:t>
            </a:r>
            <a:r>
              <a:rPr lang="en-US" altLang="ja-JP" dirty="0" err="1"/>
              <a:t>www.ndl.go.jp</a:t>
            </a:r>
            <a:r>
              <a:rPr lang="en-US" altLang="ja-JP" dirty="0"/>
              <a:t>/</a:t>
            </a:r>
            <a:r>
              <a:rPr lang="en-US" altLang="ja-JP" dirty="0" err="1"/>
              <a:t>brasil</a:t>
            </a:r>
            <a:r>
              <a:rPr lang="en-US" altLang="ja-JP" dirty="0"/>
              <a:t>/</a:t>
            </a:r>
            <a:r>
              <a:rPr lang="en-US" altLang="ja-JP" dirty="0" err="1"/>
              <a:t>index.html</a:t>
            </a:r>
            <a:endParaRPr lang="en-US" dirty="0"/>
          </a:p>
        </p:txBody>
      </p:sp>
    </p:spTree>
    <p:extLst>
      <p:ext uri="{BB962C8B-B14F-4D97-AF65-F5344CB8AC3E}">
        <p14:creationId xmlns:p14="http://schemas.microsoft.com/office/powerpoint/2010/main" val="62771723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lvl="2" algn="ctr" defTabSz="457200" rtl="0">
              <a:spcBef>
                <a:spcPct val="0"/>
              </a:spcBef>
            </a:pPr>
            <a:r>
              <a:rPr lang="ja-JP" altLang="en-US" sz="3200" dirty="0" smtClean="0"/>
              <a:t>コロニアの形成と定住</a:t>
            </a:r>
            <a:r>
              <a:rPr lang="en-US" sz="2400" dirty="0" smtClean="0"/>
              <a:t/>
            </a:r>
            <a:br>
              <a:rPr lang="en-US" sz="2400" dirty="0" smtClean="0"/>
            </a:br>
            <a:endParaRPr lang="en-US" sz="2400" dirty="0"/>
          </a:p>
        </p:txBody>
      </p:sp>
      <p:sp>
        <p:nvSpPr>
          <p:cNvPr id="4" name="Content Placeholder 3"/>
          <p:cNvSpPr>
            <a:spLocks noGrp="1"/>
          </p:cNvSpPr>
          <p:nvPr>
            <p:ph idx="1"/>
          </p:nvPr>
        </p:nvSpPr>
        <p:spPr>
          <a:xfrm>
            <a:off x="846578" y="1957771"/>
            <a:ext cx="7157428" cy="4525963"/>
          </a:xfrm>
        </p:spPr>
        <p:txBody>
          <a:bodyPr>
            <a:normAutofit/>
          </a:bodyPr>
          <a:lstStyle/>
          <a:p>
            <a:r>
              <a:rPr lang="ja-JP" altLang="en-US" sz="2000" dirty="0" smtClean="0"/>
              <a:t>共同出資による土地の共有と自作農</a:t>
            </a:r>
            <a:r>
              <a:rPr lang="ja-JP" altLang="ja-JP" sz="2000" dirty="0"/>
              <a:t>　</a:t>
            </a:r>
            <a:r>
              <a:rPr lang="en-US" altLang="ja-JP" sz="2000" dirty="0" smtClean="0"/>
              <a:t>→</a:t>
            </a:r>
            <a:r>
              <a:rPr lang="ja-JP" altLang="en-US" sz="2000" dirty="0" smtClean="0"/>
              <a:t>　</a:t>
            </a:r>
            <a:r>
              <a:rPr lang="ja-JP" altLang="en-US" sz="2000" dirty="0" smtClean="0">
                <a:solidFill>
                  <a:srgbClr val="8D44BF"/>
                </a:solidFill>
              </a:rPr>
              <a:t>コロニア</a:t>
            </a:r>
            <a:r>
              <a:rPr lang="ja-JP" altLang="en-US" sz="2000" dirty="0" smtClean="0"/>
              <a:t>（日系人植民地）の形成</a:t>
            </a:r>
            <a:endParaRPr lang="en-US" altLang="ja-JP" sz="2000" dirty="0" smtClean="0"/>
          </a:p>
          <a:p>
            <a:endParaRPr lang="en-US" altLang="ja-JP" sz="2000" dirty="0" smtClean="0"/>
          </a:p>
          <a:p>
            <a:r>
              <a:rPr lang="ja-JP" altLang="en-US" sz="2000" dirty="0" smtClean="0"/>
              <a:t>コロニアの生活に必要なさまざまな事業が発展</a:t>
            </a:r>
            <a:endParaRPr lang="en-US" altLang="ja-JP" sz="2000" dirty="0" smtClean="0"/>
          </a:p>
          <a:p>
            <a:pPr lvl="1"/>
            <a:r>
              <a:rPr lang="ja-JP" altLang="en-US" sz="2000" dirty="0" smtClean="0"/>
              <a:t>出版業　</a:t>
            </a:r>
            <a:r>
              <a:rPr lang="en-US" altLang="ja-JP" sz="2000" dirty="0" smtClean="0"/>
              <a:t>−</a:t>
            </a:r>
            <a:r>
              <a:rPr lang="ja-JP" altLang="en-US" sz="2000" dirty="0" smtClean="0"/>
              <a:t>　日系人向け日本語新聞、同人誌の発行</a:t>
            </a:r>
            <a:endParaRPr lang="en-US" altLang="ja-JP" sz="2000" dirty="0" smtClean="0"/>
          </a:p>
          <a:p>
            <a:pPr lvl="1"/>
            <a:r>
              <a:rPr lang="ja-JP" altLang="en-US" sz="2000" dirty="0" smtClean="0"/>
              <a:t>学校　</a:t>
            </a:r>
            <a:r>
              <a:rPr lang="en-US" altLang="ja-JP" sz="2000" dirty="0" smtClean="0"/>
              <a:t>−</a:t>
            </a:r>
            <a:r>
              <a:rPr lang="ja-JP" altLang="en-US" sz="2000" dirty="0" smtClean="0"/>
              <a:t>　日系人子弟の教育　</a:t>
            </a:r>
            <a:endParaRPr lang="en-US" altLang="ja-JP" sz="2000" dirty="0" smtClean="0"/>
          </a:p>
          <a:p>
            <a:pPr lvl="1"/>
            <a:r>
              <a:rPr lang="ja-JP" altLang="en-US" sz="2000" dirty="0" smtClean="0"/>
              <a:t>宗教団体　</a:t>
            </a:r>
            <a:r>
              <a:rPr lang="en-US" altLang="ja-JP" sz="2000" dirty="0" smtClean="0"/>
              <a:t>−</a:t>
            </a:r>
            <a:r>
              <a:rPr lang="ja-JP" altLang="en-US" sz="2000" dirty="0" smtClean="0"/>
              <a:t>　冠婚葬祭、コミュニティー活動　（盆踊り、クリスマスなど）</a:t>
            </a:r>
            <a:endParaRPr lang="en-US" altLang="ja-JP" sz="2000" dirty="0" smtClean="0"/>
          </a:p>
          <a:p>
            <a:pPr lvl="1"/>
            <a:r>
              <a:rPr lang="ja-JP" altLang="en-US" sz="2000" dirty="0" smtClean="0"/>
              <a:t>スポーツ　</a:t>
            </a:r>
            <a:r>
              <a:rPr lang="en-US" altLang="ja-JP" sz="2000" dirty="0" smtClean="0"/>
              <a:t>−</a:t>
            </a:r>
            <a:r>
              <a:rPr lang="ja-JP" altLang="en-US" sz="2000" dirty="0" smtClean="0"/>
              <a:t>　野球</a:t>
            </a:r>
            <a:endParaRPr lang="en-US" altLang="ja-JP" sz="2000" dirty="0" smtClean="0"/>
          </a:p>
          <a:p>
            <a:pPr lvl="1"/>
            <a:r>
              <a:rPr lang="ja-JP" altLang="en-US" sz="2000" dirty="0" smtClean="0"/>
              <a:t>文化芸術活動</a:t>
            </a:r>
            <a:endParaRPr lang="en-US" altLang="ja-JP" sz="2000" dirty="0" smtClean="0"/>
          </a:p>
        </p:txBody>
      </p:sp>
    </p:spTree>
    <p:extLst>
      <p:ext uri="{BB962C8B-B14F-4D97-AF65-F5344CB8AC3E}">
        <p14:creationId xmlns:p14="http://schemas.microsoft.com/office/powerpoint/2010/main" val="421118234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3600" dirty="0" smtClean="0"/>
              <a:t>移民同化政策</a:t>
            </a:r>
            <a:endParaRPr lang="en-US" sz="3600" dirty="0"/>
          </a:p>
        </p:txBody>
      </p:sp>
      <p:sp>
        <p:nvSpPr>
          <p:cNvPr id="3" name="Content Placeholder 2"/>
          <p:cNvSpPr>
            <a:spLocks noGrp="1"/>
          </p:cNvSpPr>
          <p:nvPr>
            <p:ph idx="1"/>
          </p:nvPr>
        </p:nvSpPr>
        <p:spPr>
          <a:xfrm>
            <a:off x="457200" y="2679701"/>
            <a:ext cx="8229600" cy="3257550"/>
          </a:xfrm>
        </p:spPr>
        <p:txBody>
          <a:bodyPr>
            <a:normAutofit/>
          </a:bodyPr>
          <a:lstStyle/>
          <a:p>
            <a:r>
              <a:rPr lang="ja-JP" altLang="en-US" sz="2400" dirty="0" smtClean="0"/>
              <a:t>１９３０年　ジェトゥリオ・ドルネレス・ヴァルガスが大統領に就任、移民の</a:t>
            </a:r>
            <a:r>
              <a:rPr lang="ja-JP" altLang="en-US" sz="2400" dirty="0" smtClean="0">
                <a:solidFill>
                  <a:srgbClr val="8D44BF"/>
                </a:solidFill>
              </a:rPr>
              <a:t>同化政策</a:t>
            </a:r>
            <a:r>
              <a:rPr lang="ja-JP" altLang="en-US" sz="2400" dirty="0" smtClean="0"/>
              <a:t>を進める。</a:t>
            </a:r>
            <a:endParaRPr lang="en-US" altLang="ja-JP" sz="2400" dirty="0" smtClean="0"/>
          </a:p>
          <a:p>
            <a:endParaRPr lang="en-US" altLang="ja-JP" sz="2400" dirty="0" smtClean="0"/>
          </a:p>
          <a:p>
            <a:r>
              <a:rPr lang="ja-JP" altLang="en-US" sz="2400" dirty="0"/>
              <a:t>ブラジルの公立学校での外国語の</a:t>
            </a:r>
            <a:r>
              <a:rPr lang="ja-JP" altLang="en-US" sz="2400" dirty="0" smtClean="0"/>
              <a:t>授業が禁止され、</a:t>
            </a:r>
            <a:r>
              <a:rPr lang="ja-JP" altLang="en-US" sz="2400" dirty="0"/>
              <a:t>これを受けて</a:t>
            </a:r>
            <a:r>
              <a:rPr lang="en-US" altLang="ja-JP" sz="2400" dirty="0" smtClean="0"/>
              <a:t>1938</a:t>
            </a:r>
            <a:r>
              <a:rPr lang="ja-JP" altLang="en-US" sz="2400" dirty="0" smtClean="0"/>
              <a:t>年</a:t>
            </a:r>
            <a:r>
              <a:rPr lang="en-US" altLang="ja-JP" sz="2400" dirty="0" smtClean="0"/>
              <a:t>12</a:t>
            </a:r>
            <a:r>
              <a:rPr lang="ja-JP" altLang="en-US" sz="2400" dirty="0"/>
              <a:t>月には日本人学校の廃止が行われた</a:t>
            </a:r>
            <a:r>
              <a:rPr lang="ja-JP" altLang="en-US" sz="2400" dirty="0" smtClean="0"/>
              <a:t>。</a:t>
            </a:r>
            <a:endParaRPr lang="en-US" altLang="ja-JP" sz="2400" dirty="0" smtClean="0"/>
          </a:p>
          <a:p>
            <a:endParaRPr lang="en-US" altLang="ja-JP" sz="2400" dirty="0"/>
          </a:p>
          <a:p>
            <a:r>
              <a:rPr lang="ja-JP" altLang="en-US" sz="2400" dirty="0" smtClean="0"/>
              <a:t>日本語新聞の廃刊</a:t>
            </a:r>
            <a:endParaRPr lang="en-US" altLang="ja-JP" sz="2400" dirty="0" smtClean="0"/>
          </a:p>
          <a:p>
            <a:pPr marL="0" indent="0">
              <a:buNone/>
            </a:pPr>
            <a:endParaRPr lang="en-US" altLang="ja-JP" dirty="0" smtClean="0"/>
          </a:p>
        </p:txBody>
      </p:sp>
    </p:spTree>
    <p:extLst>
      <p:ext uri="{BB962C8B-B14F-4D97-AF65-F5344CB8AC3E}">
        <p14:creationId xmlns:p14="http://schemas.microsoft.com/office/powerpoint/2010/main" val="28758928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2800" dirty="0" smtClean="0"/>
              <a:t>どうして日本にポルトガル語とスペイン語の</a:t>
            </a:r>
            <a:r>
              <a:rPr lang="en-US" altLang="ja-JP" sz="2800" dirty="0" smtClean="0"/>
              <a:t/>
            </a:r>
            <a:br>
              <a:rPr lang="en-US" altLang="ja-JP" sz="2800" dirty="0" smtClean="0"/>
            </a:br>
            <a:r>
              <a:rPr lang="ja-JP" altLang="en-US" sz="2800" dirty="0" smtClean="0"/>
              <a:t>サインがあるのでしょうか？</a:t>
            </a:r>
            <a:endParaRPr lang="en-US" sz="2800" dirty="0"/>
          </a:p>
        </p:txBody>
      </p:sp>
      <p:pic>
        <p:nvPicPr>
          <p:cNvPr id="4" name="Picture 2" descr="hamamatsu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3336" b="13336"/>
          <a:stretch>
            <a:fillRect/>
          </a:stretch>
        </p:blipFill>
        <p:spPr bwMode="auto">
          <a:xfrm>
            <a:off x="1465598" y="2041240"/>
            <a:ext cx="6314171" cy="347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036285" y="5845110"/>
            <a:ext cx="4629994" cy="369332"/>
          </a:xfrm>
          <a:prstGeom prst="rect">
            <a:avLst/>
          </a:prstGeom>
          <a:noFill/>
        </p:spPr>
        <p:txBody>
          <a:bodyPr wrap="none" rtlCol="0">
            <a:spAutoFit/>
          </a:bodyPr>
          <a:lstStyle/>
          <a:p>
            <a:r>
              <a:rPr lang="en-US" dirty="0" smtClean="0"/>
              <a:t>静岡県浜松市</a:t>
            </a:r>
            <a:r>
              <a:rPr lang="ja-JP" altLang="en-US" dirty="0" smtClean="0"/>
              <a:t>　４カ国語のサイン　（２００５年）</a:t>
            </a:r>
            <a:r>
              <a:rPr lang="en-US" dirty="0" smtClean="0"/>
              <a:t>　</a:t>
            </a:r>
            <a:endParaRPr lang="en-US" dirty="0"/>
          </a:p>
        </p:txBody>
      </p:sp>
    </p:spTree>
    <p:extLst>
      <p:ext uri="{BB962C8B-B14F-4D97-AF65-F5344CB8AC3E}">
        <p14:creationId xmlns:p14="http://schemas.microsoft.com/office/powerpoint/2010/main" val="4067343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第二次世界大戦</a:t>
            </a:r>
            <a:endParaRPr lang="en-US" dirty="0"/>
          </a:p>
        </p:txBody>
      </p:sp>
      <p:sp>
        <p:nvSpPr>
          <p:cNvPr id="3" name="Content Placeholder 2"/>
          <p:cNvSpPr>
            <a:spLocks noGrp="1"/>
          </p:cNvSpPr>
          <p:nvPr>
            <p:ph idx="1"/>
          </p:nvPr>
        </p:nvSpPr>
        <p:spPr/>
        <p:txBody>
          <a:bodyPr>
            <a:normAutofit/>
          </a:bodyPr>
          <a:lstStyle/>
          <a:p>
            <a:r>
              <a:rPr lang="ja-JP" altLang="en-US" sz="2400" dirty="0" smtClean="0"/>
              <a:t>ブラジルは連合国側（アメリカ側）について第二次世界大戦に参戦。日本は敵国。</a:t>
            </a:r>
            <a:endParaRPr lang="en-US" altLang="ja-JP" sz="2400" dirty="0" smtClean="0"/>
          </a:p>
          <a:p>
            <a:endParaRPr lang="en-US" altLang="ja-JP" sz="2400" dirty="0"/>
          </a:p>
          <a:p>
            <a:r>
              <a:rPr lang="ja-JP" altLang="en-US" sz="2400" dirty="0" smtClean="0"/>
              <a:t>ブラジルでは、アメリカの日系人が体験したような財産没収やキャンプへの抑留はなかったが、日系人にとっては試練の時代。</a:t>
            </a:r>
            <a:endParaRPr lang="en-US" altLang="ja-JP" sz="2400" dirty="0" smtClean="0"/>
          </a:p>
          <a:p>
            <a:pPr marL="0" indent="0">
              <a:buNone/>
            </a:pPr>
            <a:endParaRPr lang="en-US" altLang="ja-JP" sz="2400" dirty="0"/>
          </a:p>
          <a:p>
            <a:r>
              <a:rPr lang="ja-JP" altLang="en-US" sz="2400" dirty="0" smtClean="0"/>
              <a:t>移民同化政策と戦争により、この時代に育った移民第二世代　（二世）とそれに続く世代の日本語能力は著しく低下した。</a:t>
            </a:r>
            <a:endParaRPr lang="en-US" altLang="ja-JP" sz="2400" dirty="0" smtClean="0"/>
          </a:p>
          <a:p>
            <a:endParaRPr lang="en-US" altLang="ja-JP" sz="2400" dirty="0"/>
          </a:p>
          <a:p>
            <a:endParaRPr lang="en-US" altLang="ja-JP" sz="2400" dirty="0" smtClean="0"/>
          </a:p>
          <a:p>
            <a:endParaRPr lang="en-US" dirty="0"/>
          </a:p>
        </p:txBody>
      </p:sp>
    </p:spTree>
    <p:extLst>
      <p:ext uri="{BB962C8B-B14F-4D97-AF65-F5344CB8AC3E}">
        <p14:creationId xmlns:p14="http://schemas.microsoft.com/office/powerpoint/2010/main" val="385811973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600"/>
            <a:ext cx="8229600" cy="1143000"/>
          </a:xfrm>
        </p:spPr>
        <p:txBody>
          <a:bodyPr>
            <a:normAutofit/>
          </a:bodyPr>
          <a:lstStyle/>
          <a:p>
            <a:r>
              <a:rPr lang="ja-JP" altLang="en-US" sz="3600" dirty="0" smtClean="0"/>
              <a:t>戦後</a:t>
            </a:r>
            <a:endParaRPr lang="en-US" sz="3600" dirty="0"/>
          </a:p>
        </p:txBody>
      </p:sp>
      <p:sp>
        <p:nvSpPr>
          <p:cNvPr id="3" name="Content Placeholder 2"/>
          <p:cNvSpPr>
            <a:spLocks noGrp="1"/>
          </p:cNvSpPr>
          <p:nvPr>
            <p:ph idx="1"/>
          </p:nvPr>
        </p:nvSpPr>
        <p:spPr>
          <a:xfrm>
            <a:off x="282038" y="1074767"/>
            <a:ext cx="7464962" cy="4525963"/>
          </a:xfrm>
        </p:spPr>
        <p:txBody>
          <a:bodyPr>
            <a:normAutofit/>
          </a:bodyPr>
          <a:lstStyle/>
          <a:p>
            <a:r>
              <a:rPr lang="ja-JP" altLang="en-US" sz="2000" dirty="0" smtClean="0"/>
              <a:t>地方人口の都市部への流入</a:t>
            </a:r>
            <a:r>
              <a:rPr lang="en-US" altLang="ja-JP" sz="2000" dirty="0" smtClean="0"/>
              <a:t> </a:t>
            </a:r>
            <a:r>
              <a:rPr lang="ja-JP" altLang="en-US" sz="2000" dirty="0" smtClean="0"/>
              <a:t>（全人口の８０％が都市部で生活）。</a:t>
            </a:r>
            <a:endParaRPr lang="en-US" altLang="ja-JP" sz="2000" dirty="0" smtClean="0"/>
          </a:p>
          <a:p>
            <a:pPr marL="0" indent="0">
              <a:buNone/>
            </a:pPr>
            <a:r>
              <a:rPr lang="ja-JP" altLang="en-US" sz="2000" dirty="0" smtClean="0"/>
              <a:t>　</a:t>
            </a:r>
            <a:endParaRPr lang="en-US" altLang="ja-JP" sz="2000" dirty="0" smtClean="0"/>
          </a:p>
          <a:p>
            <a:r>
              <a:rPr lang="ja-JP" altLang="en-US" sz="2000" dirty="0" smtClean="0"/>
              <a:t>多くの日系人がサンパウロ市</a:t>
            </a:r>
            <a:r>
              <a:rPr lang="ja-JP" altLang="en-US" sz="2000" dirty="0" smtClean="0">
                <a:solidFill>
                  <a:srgbClr val="8D44BF"/>
                </a:solidFill>
              </a:rPr>
              <a:t>リベルダージ</a:t>
            </a:r>
            <a:r>
              <a:rPr lang="ja-JP" altLang="en-US" sz="2000" dirty="0" smtClean="0"/>
              <a:t>地区等で事業を展開。農業だけでなくあらゆる分野で成功。</a:t>
            </a:r>
            <a:endParaRPr lang="en-US" altLang="ja-JP" sz="2000" dirty="0" smtClean="0"/>
          </a:p>
          <a:p>
            <a:pPr marL="0" indent="0">
              <a:buNone/>
            </a:pPr>
            <a:endParaRPr lang="en-US" altLang="ja-JP" sz="2400" dirty="0" smtClean="0"/>
          </a:p>
          <a:p>
            <a:pPr marL="0" indent="0">
              <a:buNone/>
            </a:pPr>
            <a:endParaRPr lang="en-US" altLang="ja-JP" sz="2400" dirty="0" smtClean="0"/>
          </a:p>
          <a:p>
            <a:pPr marL="0" indent="0">
              <a:buNone/>
            </a:pPr>
            <a:endParaRPr lang="en-US" dirty="0"/>
          </a:p>
        </p:txBody>
      </p:sp>
      <p:pic>
        <p:nvPicPr>
          <p:cNvPr id="8" name="Picture 7"/>
          <p:cNvPicPr>
            <a:picLocks noChangeAspect="1"/>
          </p:cNvPicPr>
          <p:nvPr/>
        </p:nvPicPr>
        <p:blipFill>
          <a:blip r:embed="rId3"/>
          <a:stretch>
            <a:fillRect/>
          </a:stretch>
        </p:blipFill>
        <p:spPr>
          <a:xfrm>
            <a:off x="6035548" y="3959199"/>
            <a:ext cx="2896807" cy="1875343"/>
          </a:xfrm>
          <a:prstGeom prst="rect">
            <a:avLst/>
          </a:prstGeom>
        </p:spPr>
      </p:pic>
      <p:sp>
        <p:nvSpPr>
          <p:cNvPr id="9" name="TextBox 8"/>
          <p:cNvSpPr txBox="1"/>
          <p:nvPr/>
        </p:nvSpPr>
        <p:spPr>
          <a:xfrm>
            <a:off x="254204" y="5503783"/>
            <a:ext cx="4382732" cy="1354217"/>
          </a:xfrm>
          <a:prstGeom prst="rect">
            <a:avLst/>
          </a:prstGeom>
          <a:noFill/>
        </p:spPr>
        <p:txBody>
          <a:bodyPr wrap="square" rtlCol="0">
            <a:spAutoFit/>
          </a:bodyPr>
          <a:lstStyle/>
          <a:p>
            <a:r>
              <a:rPr lang="ja-JP" altLang="en-US" sz="1600" dirty="0"/>
              <a:t>アマゾンのトメアスーでピメンタ（黒胡椒）栽培で成功した農家の</a:t>
            </a:r>
            <a:r>
              <a:rPr lang="ja-JP" altLang="en-US" sz="1600" dirty="0" smtClean="0"/>
              <a:t>邸宅　１９５７年</a:t>
            </a:r>
            <a:endParaRPr lang="en-US" altLang="ja-JP" sz="1600" dirty="0" smtClean="0"/>
          </a:p>
          <a:p>
            <a:r>
              <a:rPr lang="ja-JP" altLang="en-US" sz="1600" dirty="0" smtClean="0"/>
              <a:t>国立</a:t>
            </a:r>
            <a:r>
              <a:rPr lang="ja-JP" altLang="en-US" sz="1600" dirty="0"/>
              <a:t>国会図書館ブラジル移民の１００年</a:t>
            </a:r>
            <a:endParaRPr lang="en-US" altLang="ja-JP" sz="1600" dirty="0"/>
          </a:p>
          <a:p>
            <a:r>
              <a:rPr lang="en-US" altLang="ja-JP" sz="1600" dirty="0" smtClean="0"/>
              <a:t>http</a:t>
            </a:r>
            <a:r>
              <a:rPr lang="en-US" altLang="ja-JP" sz="1600" dirty="0"/>
              <a:t>://</a:t>
            </a:r>
            <a:r>
              <a:rPr lang="en-US" altLang="ja-JP" sz="1600" dirty="0" err="1"/>
              <a:t>www.ndl.go.jp</a:t>
            </a:r>
            <a:r>
              <a:rPr lang="en-US" altLang="ja-JP" sz="1600" dirty="0"/>
              <a:t>/</a:t>
            </a:r>
            <a:r>
              <a:rPr lang="en-US" altLang="ja-JP" sz="1600" dirty="0" err="1"/>
              <a:t>brasil</a:t>
            </a:r>
            <a:r>
              <a:rPr lang="en-US" altLang="ja-JP" sz="1600" dirty="0"/>
              <a:t>/</a:t>
            </a:r>
            <a:r>
              <a:rPr lang="en-US" altLang="ja-JP" sz="1600" dirty="0" err="1"/>
              <a:t>index.html</a:t>
            </a:r>
            <a:endParaRPr lang="en-US" sz="1600" dirty="0"/>
          </a:p>
          <a:p>
            <a:endParaRPr lang="en-US" dirty="0"/>
          </a:p>
        </p:txBody>
      </p:sp>
      <p:pic>
        <p:nvPicPr>
          <p:cNvPr id="10" name="Picture 9"/>
          <p:cNvPicPr>
            <a:picLocks noChangeAspect="1"/>
          </p:cNvPicPr>
          <p:nvPr/>
        </p:nvPicPr>
        <p:blipFill>
          <a:blip r:embed="rId4"/>
          <a:stretch>
            <a:fillRect/>
          </a:stretch>
        </p:blipFill>
        <p:spPr>
          <a:xfrm>
            <a:off x="703303" y="3500045"/>
            <a:ext cx="2496794" cy="1792929"/>
          </a:xfrm>
          <a:prstGeom prst="rect">
            <a:avLst/>
          </a:prstGeom>
        </p:spPr>
      </p:pic>
      <p:sp>
        <p:nvSpPr>
          <p:cNvPr id="11" name="TextBox 10"/>
          <p:cNvSpPr txBox="1"/>
          <p:nvPr/>
        </p:nvSpPr>
        <p:spPr>
          <a:xfrm>
            <a:off x="4636936" y="5834542"/>
            <a:ext cx="3790359" cy="830997"/>
          </a:xfrm>
          <a:prstGeom prst="rect">
            <a:avLst/>
          </a:prstGeom>
          <a:noFill/>
        </p:spPr>
        <p:txBody>
          <a:bodyPr wrap="square" rtlCol="0">
            <a:spAutoFit/>
          </a:bodyPr>
          <a:lstStyle/>
          <a:p>
            <a:r>
              <a:rPr lang="ja-JP" altLang="en-US" sz="1600" dirty="0" smtClean="0"/>
              <a:t>サンパウロ　日本人街　リベルダージ</a:t>
            </a:r>
            <a:endParaRPr lang="en-US" altLang="ja-JP" sz="1600" dirty="0" smtClean="0"/>
          </a:p>
          <a:p>
            <a:r>
              <a:rPr lang="en-US" sz="1600" dirty="0"/>
              <a:t>http://</a:t>
            </a:r>
            <a:r>
              <a:rPr lang="en-US" sz="1600" dirty="0" err="1"/>
              <a:t>www.discovernikkei.org</a:t>
            </a:r>
            <a:r>
              <a:rPr lang="en-US" sz="1600" dirty="0"/>
              <a:t>/</a:t>
            </a:r>
            <a:r>
              <a:rPr lang="en-US" sz="1600" dirty="0" err="1"/>
              <a:t>pt</a:t>
            </a:r>
            <a:r>
              <a:rPr lang="en-US" sz="1600" dirty="0"/>
              <a:t>/</a:t>
            </a:r>
            <a:r>
              <a:rPr lang="en-US" sz="1600" dirty="0" err="1"/>
              <a:t>nikkeialbum</a:t>
            </a:r>
            <a:r>
              <a:rPr lang="en-US" sz="1600" dirty="0"/>
              <a:t>/albums/519/?view=list</a:t>
            </a:r>
          </a:p>
        </p:txBody>
      </p:sp>
      <p:pic>
        <p:nvPicPr>
          <p:cNvPr id="12" name="Picture 11"/>
          <p:cNvPicPr>
            <a:picLocks noChangeAspect="1"/>
          </p:cNvPicPr>
          <p:nvPr/>
        </p:nvPicPr>
        <p:blipFill>
          <a:blip r:embed="rId5"/>
          <a:stretch>
            <a:fillRect/>
          </a:stretch>
        </p:blipFill>
        <p:spPr>
          <a:xfrm>
            <a:off x="3801871" y="3293327"/>
            <a:ext cx="2659717" cy="1771423"/>
          </a:xfrm>
          <a:prstGeom prst="rect">
            <a:avLst/>
          </a:prstGeom>
        </p:spPr>
      </p:pic>
    </p:spTree>
    <p:extLst>
      <p:ext uri="{BB962C8B-B14F-4D97-AF65-F5344CB8AC3E}">
        <p14:creationId xmlns:p14="http://schemas.microsoft.com/office/powerpoint/2010/main" val="101241239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117946" y="2250822"/>
            <a:ext cx="3482350" cy="3210291"/>
          </a:xfrm>
          <a:prstGeom prst="rect">
            <a:avLst/>
          </a:prstGeom>
        </p:spPr>
      </p:pic>
      <p:sp>
        <p:nvSpPr>
          <p:cNvPr id="3" name="Rectangle 2"/>
          <p:cNvSpPr/>
          <p:nvPr/>
        </p:nvSpPr>
        <p:spPr>
          <a:xfrm>
            <a:off x="766008" y="5662325"/>
            <a:ext cx="8084576" cy="1077218"/>
          </a:xfrm>
          <a:prstGeom prst="rect">
            <a:avLst/>
          </a:prstGeom>
        </p:spPr>
        <p:txBody>
          <a:bodyPr wrap="square">
            <a:spAutoFit/>
          </a:bodyPr>
          <a:lstStyle/>
          <a:p>
            <a:pPr algn="r"/>
            <a:r>
              <a:rPr lang="ja-JP" altLang="en-US" sz="1600" dirty="0"/>
              <a:t>移民１００年を記念して２００８年上陸の地サントスに設置</a:t>
            </a:r>
            <a:r>
              <a:rPr lang="ja-JP" altLang="en-US" sz="1600" dirty="0" smtClean="0"/>
              <a:t>された大竹富江制作のオブジェ</a:t>
            </a:r>
            <a:endParaRPr lang="en-US" altLang="ja-JP" sz="1600" dirty="0"/>
          </a:p>
          <a:p>
            <a:pPr algn="r"/>
            <a:endParaRPr lang="en-US" sz="1600" dirty="0"/>
          </a:p>
          <a:p>
            <a:pPr algn="r"/>
            <a:r>
              <a:rPr lang="ja-JP" altLang="en-US" sz="1600" dirty="0"/>
              <a:t>出典：私達の４０年あるぜんちな丸からブラジルへそして世界へ</a:t>
            </a:r>
            <a:endParaRPr lang="en-US" altLang="ja-JP" sz="1600" dirty="0"/>
          </a:p>
          <a:p>
            <a:pPr algn="r"/>
            <a:r>
              <a:rPr lang="en-US" altLang="ja-JP" sz="1600" dirty="0"/>
              <a:t>http://</a:t>
            </a:r>
            <a:r>
              <a:rPr lang="en-US" altLang="ja-JP" sz="1600" dirty="0" err="1"/>
              <a:t>blogs.yahoo.co.jp</a:t>
            </a:r>
            <a:r>
              <a:rPr lang="en-US" altLang="ja-JP" sz="1600" dirty="0"/>
              <a:t>/yoshijiwada2/4214672.html</a:t>
            </a:r>
            <a:endParaRPr lang="en-US" sz="1600" dirty="0"/>
          </a:p>
        </p:txBody>
      </p:sp>
      <p:sp>
        <p:nvSpPr>
          <p:cNvPr id="4" name="Rectangle 3"/>
          <p:cNvSpPr/>
          <p:nvPr/>
        </p:nvSpPr>
        <p:spPr>
          <a:xfrm>
            <a:off x="766008" y="527169"/>
            <a:ext cx="7199517" cy="2308324"/>
          </a:xfrm>
          <a:prstGeom prst="rect">
            <a:avLst/>
          </a:prstGeom>
        </p:spPr>
        <p:txBody>
          <a:bodyPr wrap="square">
            <a:spAutoFit/>
          </a:bodyPr>
          <a:lstStyle/>
          <a:p>
            <a:r>
              <a:rPr lang="ja-JP" altLang="en-US" dirty="0"/>
              <a:t>教育への関心。高い一流大学進学率</a:t>
            </a:r>
            <a:r>
              <a:rPr lang="ja-JP" altLang="en-US" dirty="0" smtClean="0"/>
              <a:t>。医療、研究</a:t>
            </a:r>
            <a:r>
              <a:rPr lang="ja-JP" altLang="en-US" dirty="0"/>
              <a:t>、教育、芸術分野でも活躍</a:t>
            </a:r>
            <a:r>
              <a:rPr lang="ja-JP" altLang="en-US" dirty="0" smtClean="0"/>
              <a:t>。</a:t>
            </a:r>
            <a:endParaRPr lang="en-US" altLang="ja-JP" dirty="0" smtClean="0"/>
          </a:p>
          <a:p>
            <a:endParaRPr lang="en-US" altLang="ja-JP" dirty="0" smtClean="0"/>
          </a:p>
          <a:p>
            <a:r>
              <a:rPr lang="ja-JP" altLang="en-US" dirty="0"/>
              <a:t>「</a:t>
            </a:r>
            <a:r>
              <a:rPr lang="ja-JP" altLang="en-US" dirty="0">
                <a:solidFill>
                  <a:srgbClr val="8D44BF"/>
                </a:solidFill>
              </a:rPr>
              <a:t>モデルマイノリティー</a:t>
            </a:r>
            <a:r>
              <a:rPr lang="ja-JP" altLang="en-US" dirty="0"/>
              <a:t>」として非常に高く評価されている</a:t>
            </a:r>
            <a:r>
              <a:rPr lang="ja-JP" altLang="en-US" dirty="0" smtClean="0"/>
              <a:t>。</a:t>
            </a:r>
            <a:endParaRPr lang="en-US" altLang="ja-JP" dirty="0" smtClean="0"/>
          </a:p>
          <a:p>
            <a:endParaRPr lang="en-US" altLang="ja-JP" dirty="0" smtClean="0"/>
          </a:p>
          <a:p>
            <a:r>
              <a:rPr lang="ja-JP" altLang="en-US" dirty="0"/>
              <a:t>日本から進出した企業とブラジル社会をつなぐパイプの役割を担う。</a:t>
            </a:r>
            <a:endParaRPr lang="en-US" altLang="ja-JP" dirty="0"/>
          </a:p>
          <a:p>
            <a:endParaRPr lang="en-US" altLang="ja-JP" dirty="0"/>
          </a:p>
          <a:p>
            <a:endParaRPr lang="en-US" altLang="ja-JP" dirty="0"/>
          </a:p>
        </p:txBody>
      </p:sp>
      <p:pic>
        <p:nvPicPr>
          <p:cNvPr id="5" name="Picture 4"/>
          <p:cNvPicPr>
            <a:picLocks noChangeAspect="1"/>
          </p:cNvPicPr>
          <p:nvPr/>
        </p:nvPicPr>
        <p:blipFill>
          <a:blip r:embed="rId4"/>
          <a:stretch>
            <a:fillRect/>
          </a:stretch>
        </p:blipFill>
        <p:spPr>
          <a:xfrm>
            <a:off x="1250626" y="2478182"/>
            <a:ext cx="2756927" cy="2012557"/>
          </a:xfrm>
          <a:prstGeom prst="rect">
            <a:avLst/>
          </a:prstGeom>
        </p:spPr>
      </p:pic>
      <p:sp>
        <p:nvSpPr>
          <p:cNvPr id="6" name="Rectangle 5"/>
          <p:cNvSpPr/>
          <p:nvPr/>
        </p:nvSpPr>
        <p:spPr>
          <a:xfrm>
            <a:off x="766008" y="4614071"/>
            <a:ext cx="3774726" cy="830997"/>
          </a:xfrm>
          <a:prstGeom prst="rect">
            <a:avLst/>
          </a:prstGeom>
        </p:spPr>
        <p:txBody>
          <a:bodyPr wrap="square">
            <a:spAutoFit/>
          </a:bodyPr>
          <a:lstStyle/>
          <a:p>
            <a:r>
              <a:rPr lang="ja-JP" altLang="en-US" sz="1600" dirty="0"/>
              <a:t>日系ブラジル人</a:t>
            </a:r>
            <a:r>
              <a:rPr lang="ja-JP" altLang="en-US" sz="1600" dirty="0" smtClean="0"/>
              <a:t>アーティスト</a:t>
            </a:r>
            <a:r>
              <a:rPr lang="ja-JP" altLang="ja-JP" sz="1600" dirty="0" smtClean="0"/>
              <a:t>　</a:t>
            </a:r>
            <a:r>
              <a:rPr lang="ja-JP" altLang="en-US" sz="1600" dirty="0" smtClean="0"/>
              <a:t>大竹富江</a:t>
            </a:r>
            <a:endParaRPr lang="en-US" altLang="ja-JP" sz="1600" dirty="0" smtClean="0"/>
          </a:p>
          <a:p>
            <a:r>
              <a:rPr lang="en-US" sz="1600" dirty="0"/>
              <a:t>http://</a:t>
            </a:r>
            <a:r>
              <a:rPr lang="en-US" sz="1600" dirty="0" err="1"/>
              <a:t>www.nikkei.com</a:t>
            </a:r>
            <a:r>
              <a:rPr lang="en-US" sz="1600" dirty="0"/>
              <a:t>/article/DGXNASFE06023_R11C13A1TY5000/</a:t>
            </a:r>
          </a:p>
        </p:txBody>
      </p:sp>
    </p:spTree>
    <p:extLst>
      <p:ext uri="{BB962C8B-B14F-4D97-AF65-F5344CB8AC3E}">
        <p14:creationId xmlns:p14="http://schemas.microsoft.com/office/powerpoint/2010/main" val="193267216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ja-JP" altLang="en-US" sz="3600" dirty="0" smtClean="0"/>
              <a:t>まとめ</a:t>
            </a:r>
            <a:endParaRPr lang="en-US" sz="3600" dirty="0"/>
          </a:p>
        </p:txBody>
      </p:sp>
      <p:sp>
        <p:nvSpPr>
          <p:cNvPr id="3" name="Content Placeholder 2"/>
          <p:cNvSpPr>
            <a:spLocks noGrp="1"/>
          </p:cNvSpPr>
          <p:nvPr>
            <p:ph idx="1"/>
          </p:nvPr>
        </p:nvSpPr>
        <p:spPr/>
        <p:txBody>
          <a:bodyPr>
            <a:noAutofit/>
          </a:bodyPr>
          <a:lstStyle/>
          <a:p>
            <a:r>
              <a:rPr lang="ja-JP" altLang="en-US" sz="2400" dirty="0" smtClean="0"/>
              <a:t>明治時代以降、多くの日本人が海外に移住。</a:t>
            </a:r>
            <a:endParaRPr lang="en-US" altLang="ja-JP" sz="2400" dirty="0" smtClean="0"/>
          </a:p>
          <a:p>
            <a:endParaRPr lang="en-US" altLang="ja-JP" sz="2400" dirty="0" smtClean="0"/>
          </a:p>
          <a:p>
            <a:r>
              <a:rPr lang="en-US" altLang="en-US" sz="2400" dirty="0" smtClean="0"/>
              <a:t>日本は主に移民を海外に出す国であった。</a:t>
            </a:r>
            <a:endParaRPr lang="en-US" altLang="ja-JP" sz="2400" dirty="0" smtClean="0"/>
          </a:p>
          <a:p>
            <a:endParaRPr lang="en-US" altLang="ja-JP" sz="2400" dirty="0" smtClean="0"/>
          </a:p>
          <a:p>
            <a:r>
              <a:rPr lang="ja-JP" altLang="en-US" sz="2400" dirty="0" smtClean="0"/>
              <a:t>ブラジルに移住した日本人は現地に同化しながら、独自の日系文化を形成。必ずしも日本文化と同じではない。</a:t>
            </a:r>
            <a:endParaRPr lang="en-US" altLang="ja-JP" sz="2400" dirty="0" smtClean="0"/>
          </a:p>
          <a:p>
            <a:endParaRPr lang="en-US" altLang="ja-JP" sz="2400" dirty="0" smtClean="0"/>
          </a:p>
          <a:p>
            <a:r>
              <a:rPr lang="ja-JP" altLang="en-US" sz="2400" dirty="0" smtClean="0"/>
              <a:t>ブラジルの日本社会では、移民同化政策と第二次世界大戦の影響で、若い世代の日本語能力は低下。</a:t>
            </a:r>
            <a:endParaRPr lang="en-US" sz="2400" dirty="0"/>
          </a:p>
        </p:txBody>
      </p:sp>
    </p:spTree>
    <p:extLst>
      <p:ext uri="{BB962C8B-B14F-4D97-AF65-F5344CB8AC3E}">
        <p14:creationId xmlns:p14="http://schemas.microsoft.com/office/powerpoint/2010/main" val="270178631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7854653" cy="706794"/>
          </a:xfrm>
        </p:spPr>
        <p:txBody>
          <a:bodyPr>
            <a:normAutofit/>
          </a:bodyPr>
          <a:lstStyle/>
          <a:p>
            <a:pPr algn="l"/>
            <a:r>
              <a:rPr lang="ja-JP" altLang="en-US" sz="2400" dirty="0" smtClean="0"/>
              <a:t>参考資料</a:t>
            </a:r>
            <a:endParaRPr lang="en-US" sz="2400" dirty="0"/>
          </a:p>
        </p:txBody>
      </p:sp>
      <p:sp>
        <p:nvSpPr>
          <p:cNvPr id="5" name="TextBox 4"/>
          <p:cNvSpPr txBox="1"/>
          <p:nvPr/>
        </p:nvSpPr>
        <p:spPr>
          <a:xfrm>
            <a:off x="457200" y="856452"/>
            <a:ext cx="8519453" cy="5909311"/>
          </a:xfrm>
          <a:prstGeom prst="rect">
            <a:avLst/>
          </a:prstGeom>
          <a:noFill/>
        </p:spPr>
        <p:txBody>
          <a:bodyPr wrap="square" rtlCol="0">
            <a:spAutoFit/>
          </a:bodyPr>
          <a:lstStyle/>
          <a:p>
            <a:endParaRPr lang="en-US" altLang="ja-JP" dirty="0" smtClean="0"/>
          </a:p>
          <a:p>
            <a:r>
              <a:rPr lang="ja-JP" altLang="en-US" dirty="0" smtClean="0"/>
              <a:t>オンラインリソース：</a:t>
            </a:r>
            <a:endParaRPr lang="en-US" altLang="ja-JP" dirty="0" smtClean="0"/>
          </a:p>
          <a:p>
            <a:endParaRPr lang="en-US" altLang="ja-JP" dirty="0"/>
          </a:p>
          <a:p>
            <a:endParaRPr lang="en-US" altLang="ja-JP" dirty="0" smtClean="0"/>
          </a:p>
          <a:p>
            <a:endParaRPr lang="en-US" altLang="ja-JP" dirty="0" smtClean="0"/>
          </a:p>
          <a:p>
            <a:r>
              <a:rPr lang="ja-JP" altLang="en-US" dirty="0" smtClean="0"/>
              <a:t>ブラジル日本文化福祉協会　ブラジル日本移民資料館　日本語ウェブサイト　</a:t>
            </a:r>
            <a:endParaRPr lang="en-US" altLang="ja-JP" dirty="0" smtClean="0"/>
          </a:p>
          <a:p>
            <a:r>
              <a:rPr lang="en-US" altLang="ja-JP" dirty="0" smtClean="0">
                <a:hlinkClick r:id="rId3"/>
              </a:rPr>
              <a:t>http</a:t>
            </a:r>
            <a:r>
              <a:rPr lang="en-US" altLang="ja-JP" dirty="0">
                <a:hlinkClick r:id="rId3"/>
              </a:rPr>
              <a:t>://</a:t>
            </a:r>
            <a:r>
              <a:rPr lang="en-US" altLang="ja-JP" dirty="0" err="1">
                <a:hlinkClick r:id="rId3"/>
              </a:rPr>
              <a:t>www.bunkyo.org.br</a:t>
            </a:r>
            <a:r>
              <a:rPr lang="en-US" altLang="ja-JP" dirty="0">
                <a:hlinkClick r:id="rId3"/>
              </a:rPr>
              <a:t>/</a:t>
            </a:r>
            <a:r>
              <a:rPr lang="en-US" altLang="ja-JP" dirty="0" err="1">
                <a:hlinkClick r:id="rId3"/>
              </a:rPr>
              <a:t>ja</a:t>
            </a:r>
            <a:r>
              <a:rPr lang="en-US" altLang="ja-JP" dirty="0">
                <a:hlinkClick r:id="rId3"/>
              </a:rPr>
              <a:t>-JP/</a:t>
            </a:r>
            <a:r>
              <a:rPr lang="en-US" altLang="ja-JP" dirty="0" err="1">
                <a:hlinkClick r:id="rId3"/>
              </a:rPr>
              <a:t>museu</a:t>
            </a:r>
            <a:r>
              <a:rPr lang="en-US" altLang="ja-JP" dirty="0">
                <a:hlinkClick r:id="rId3"/>
              </a:rPr>
              <a:t>-</a:t>
            </a:r>
            <a:r>
              <a:rPr lang="en-US" altLang="ja-JP" dirty="0" err="1">
                <a:hlinkClick r:id="rId3"/>
              </a:rPr>
              <a:t>historico</a:t>
            </a:r>
            <a:r>
              <a:rPr lang="en-US" altLang="ja-JP" dirty="0">
                <a:hlinkClick r:id="rId3"/>
              </a:rPr>
              <a:t>-da-</a:t>
            </a:r>
            <a:r>
              <a:rPr lang="en-US" altLang="ja-JP" dirty="0" err="1">
                <a:hlinkClick r:id="rId3"/>
              </a:rPr>
              <a:t>imigracao</a:t>
            </a:r>
            <a:r>
              <a:rPr lang="en-US" altLang="ja-JP" dirty="0">
                <a:hlinkClick r:id="rId3"/>
              </a:rPr>
              <a:t>-</a:t>
            </a:r>
            <a:r>
              <a:rPr lang="en-US" altLang="ja-JP" dirty="0" err="1">
                <a:hlinkClick r:id="rId3"/>
              </a:rPr>
              <a:t>japonesa</a:t>
            </a:r>
            <a:r>
              <a:rPr lang="en-US" altLang="ja-JP" dirty="0">
                <a:hlinkClick r:id="rId3"/>
              </a:rPr>
              <a:t>-no-</a:t>
            </a:r>
            <a:r>
              <a:rPr lang="en-US" altLang="ja-JP" dirty="0" err="1">
                <a:hlinkClick r:id="rId3"/>
              </a:rPr>
              <a:t>brasil</a:t>
            </a:r>
            <a:r>
              <a:rPr lang="en-US" altLang="ja-JP" dirty="0">
                <a:hlinkClick r:id="rId3"/>
              </a:rPr>
              <a:t>-</a:t>
            </a:r>
            <a:r>
              <a:rPr lang="en-US" altLang="ja-JP" dirty="0" err="1">
                <a:hlinkClick r:id="rId3"/>
              </a:rPr>
              <a:t>ja</a:t>
            </a:r>
            <a:endParaRPr lang="en-US" altLang="ja-JP" dirty="0" smtClean="0"/>
          </a:p>
          <a:p>
            <a:endParaRPr lang="en-US" dirty="0"/>
          </a:p>
          <a:p>
            <a:r>
              <a:rPr lang="ja-JP" altLang="en-US" dirty="0" smtClean="0"/>
              <a:t>ディスカバーニッケイ　日系移民とその子孫　</a:t>
            </a:r>
            <a:r>
              <a:rPr lang="en-US" dirty="0" smtClean="0"/>
              <a:t>http</a:t>
            </a:r>
            <a:r>
              <a:rPr lang="en-US" dirty="0"/>
              <a:t>://</a:t>
            </a:r>
            <a:r>
              <a:rPr lang="en-US" dirty="0" err="1"/>
              <a:t>www.discovernikkei.org</a:t>
            </a:r>
            <a:r>
              <a:rPr lang="en-US" dirty="0" smtClean="0"/>
              <a:t>/</a:t>
            </a:r>
            <a:r>
              <a:rPr lang="en-US" dirty="0" err="1" smtClean="0"/>
              <a:t>jp</a:t>
            </a:r>
            <a:r>
              <a:rPr lang="en-US" dirty="0" smtClean="0"/>
              <a:t>/</a:t>
            </a:r>
          </a:p>
          <a:p>
            <a:r>
              <a:rPr lang="ja-JP" altLang="en-US" dirty="0" smtClean="0"/>
              <a:t>（日本語、英語、スペイン語、ポルトガル語で閲覧可能）</a:t>
            </a:r>
            <a:endParaRPr lang="en-US" altLang="ja-JP" dirty="0" smtClean="0"/>
          </a:p>
          <a:p>
            <a:endParaRPr lang="en-US" altLang="ja-JP" dirty="0"/>
          </a:p>
          <a:p>
            <a:r>
              <a:rPr lang="en-US" altLang="ja-JP" dirty="0"/>
              <a:t>JICA</a:t>
            </a:r>
            <a:r>
              <a:rPr lang="ja-JP" altLang="en-US" dirty="0"/>
              <a:t>横浜　海外移住</a:t>
            </a:r>
            <a:r>
              <a:rPr lang="ja-JP" altLang="en-US" dirty="0" smtClean="0"/>
              <a:t>資料館</a:t>
            </a:r>
            <a:endParaRPr lang="en-US" altLang="ja-JP" dirty="0" smtClean="0"/>
          </a:p>
          <a:p>
            <a:r>
              <a:rPr lang="en-US" altLang="ja-JP" dirty="0">
                <a:hlinkClick r:id="rId4"/>
              </a:rPr>
              <a:t>http://www.jomm.jp</a:t>
            </a:r>
            <a:r>
              <a:rPr lang="en-US" altLang="ja-JP" dirty="0" smtClean="0">
                <a:hlinkClick r:id="rId4"/>
              </a:rPr>
              <a:t>/</a:t>
            </a:r>
            <a:endParaRPr lang="en-US" altLang="ja-JP" dirty="0" smtClean="0"/>
          </a:p>
          <a:p>
            <a:r>
              <a:rPr lang="ja-JP" altLang="en-US" dirty="0" smtClean="0"/>
              <a:t>オンライン検索システム</a:t>
            </a:r>
            <a:endParaRPr lang="en-US" altLang="ja-JP" dirty="0" smtClean="0"/>
          </a:p>
          <a:p>
            <a:r>
              <a:rPr lang="en-US" altLang="ja-JP" dirty="0">
                <a:hlinkClick r:id="rId5"/>
              </a:rPr>
              <a:t>http://search.jomm.jp/search/html/koukai/</a:t>
            </a:r>
            <a:r>
              <a:rPr lang="en-US" altLang="ja-JP" dirty="0" smtClean="0">
                <a:hlinkClick r:id="rId5"/>
              </a:rPr>
              <a:t>k_search_e.html</a:t>
            </a:r>
            <a:endParaRPr lang="en-US" altLang="ja-JP" dirty="0" smtClean="0"/>
          </a:p>
          <a:p>
            <a:endParaRPr lang="en-US" altLang="ja-JP" dirty="0"/>
          </a:p>
          <a:p>
            <a:r>
              <a:rPr lang="ja-JP" altLang="en-US" dirty="0"/>
              <a:t>国立国会図書館　ブラジル移民の１００年　</a:t>
            </a:r>
            <a:r>
              <a:rPr lang="en-US" altLang="ja-JP" dirty="0"/>
              <a:t>http://</a:t>
            </a:r>
            <a:r>
              <a:rPr lang="en-US" altLang="ja-JP" dirty="0" err="1"/>
              <a:t>www.ndl.go.jp</a:t>
            </a:r>
            <a:r>
              <a:rPr lang="en-US" altLang="ja-JP" dirty="0"/>
              <a:t>/</a:t>
            </a:r>
            <a:r>
              <a:rPr lang="en-US" altLang="ja-JP" dirty="0" err="1"/>
              <a:t>brasil</a:t>
            </a:r>
            <a:r>
              <a:rPr lang="en-US" altLang="ja-JP" dirty="0"/>
              <a:t>/</a:t>
            </a:r>
            <a:r>
              <a:rPr lang="en-US" altLang="ja-JP" dirty="0" err="1"/>
              <a:t>index.html</a:t>
            </a:r>
            <a:endParaRPr lang="en-US" dirty="0"/>
          </a:p>
          <a:p>
            <a:r>
              <a:rPr lang="ja-JP" altLang="en-US" dirty="0"/>
              <a:t>（日本語、英語、ポルトガル語で閲覧可能）</a:t>
            </a:r>
            <a:endParaRPr lang="en-US" altLang="ja-JP" dirty="0"/>
          </a:p>
          <a:p>
            <a:endParaRPr lang="en-US" altLang="ja-JP" dirty="0"/>
          </a:p>
          <a:p>
            <a:endParaRPr lang="en-US" altLang="ja-JP" dirty="0"/>
          </a:p>
          <a:p>
            <a:endParaRPr lang="en-US" dirty="0"/>
          </a:p>
        </p:txBody>
      </p:sp>
    </p:spTree>
    <p:extLst>
      <p:ext uri="{BB962C8B-B14F-4D97-AF65-F5344CB8AC3E}">
        <p14:creationId xmlns:p14="http://schemas.microsoft.com/office/powerpoint/2010/main" val="167180224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2224" y="454688"/>
            <a:ext cx="7483404" cy="7017307"/>
          </a:xfrm>
          <a:prstGeom prst="rect">
            <a:avLst/>
          </a:prstGeom>
          <a:noFill/>
        </p:spPr>
        <p:txBody>
          <a:bodyPr wrap="square" rtlCol="0">
            <a:spAutoFit/>
          </a:bodyPr>
          <a:lstStyle/>
          <a:p>
            <a:r>
              <a:rPr lang="ja-JP" altLang="en-US" dirty="0" smtClean="0"/>
              <a:t>書籍：</a:t>
            </a:r>
            <a:endParaRPr lang="en-US" altLang="ja-JP" dirty="0" smtClean="0"/>
          </a:p>
          <a:p>
            <a:endParaRPr lang="en-US" altLang="ja-JP" dirty="0" smtClean="0"/>
          </a:p>
          <a:p>
            <a:r>
              <a:rPr lang="ja-JP" altLang="en-US" dirty="0" smtClean="0"/>
              <a:t>ブラジル</a:t>
            </a:r>
            <a:r>
              <a:rPr lang="ja-JP" altLang="en-US" dirty="0"/>
              <a:t>日本移民百周年記念協会日本語版ブラジル日本移民百年史編纂刊行委員会</a:t>
            </a:r>
            <a:r>
              <a:rPr lang="en-US" altLang="ja-JP" dirty="0"/>
              <a:t>. 2011. </a:t>
            </a:r>
            <a:r>
              <a:rPr lang="ja-JP" altLang="en-US" i="1" dirty="0"/>
              <a:t>ブラジル日本移民</a:t>
            </a:r>
            <a:r>
              <a:rPr lang="ja-JP" altLang="en-US" i="1" dirty="0" smtClean="0"/>
              <a:t>百年史</a:t>
            </a:r>
            <a:r>
              <a:rPr lang="en-US" altLang="ja-JP" i="1" dirty="0" smtClean="0"/>
              <a:t>. </a:t>
            </a:r>
            <a:r>
              <a:rPr lang="ja-JP" altLang="en-US" i="1" dirty="0" smtClean="0"/>
              <a:t>第一巻 </a:t>
            </a:r>
            <a:r>
              <a:rPr lang="ja-JP" altLang="en-US" i="1" dirty="0"/>
              <a:t>農業編 、第二巻 産業編、第三巻 生活と文化編</a:t>
            </a:r>
            <a:r>
              <a:rPr lang="en-US" altLang="ja-JP" i="1" dirty="0"/>
              <a:t>(1)</a:t>
            </a:r>
            <a:r>
              <a:rPr lang="ja-JP" altLang="en-US" i="1" dirty="0"/>
              <a:t>、第四巻 生活と</a:t>
            </a:r>
            <a:r>
              <a:rPr lang="ja-JP" altLang="en-US" i="1" dirty="0" smtClean="0"/>
              <a:t>文化編</a:t>
            </a:r>
            <a:r>
              <a:rPr lang="en-US" altLang="ja-JP" i="1" dirty="0" smtClean="0"/>
              <a:t>(2)</a:t>
            </a:r>
            <a:r>
              <a:rPr lang="ja-JP" altLang="en-US" i="1" dirty="0" smtClean="0"/>
              <a:t>・</a:t>
            </a:r>
            <a:r>
              <a:rPr lang="ja-JP" altLang="en-US" i="1" dirty="0"/>
              <a:t>第五巻 総論・</a:t>
            </a:r>
            <a:r>
              <a:rPr lang="ja-JP" altLang="en-US" i="1" dirty="0" smtClean="0"/>
              <a:t>社会史編</a:t>
            </a:r>
            <a:r>
              <a:rPr lang="en-US" altLang="ja-JP" i="1" dirty="0" smtClean="0"/>
              <a:t>. </a:t>
            </a:r>
            <a:r>
              <a:rPr lang="ja-JP" altLang="en-US" dirty="0" smtClean="0"/>
              <a:t>東京</a:t>
            </a:r>
            <a:r>
              <a:rPr lang="en-US" altLang="ja-JP" dirty="0" smtClean="0"/>
              <a:t>: </a:t>
            </a:r>
            <a:r>
              <a:rPr lang="ja-JP" altLang="en-US" dirty="0"/>
              <a:t>風響社</a:t>
            </a:r>
            <a:r>
              <a:rPr lang="en-US" altLang="ja-JP" dirty="0"/>
              <a:t>.</a:t>
            </a:r>
          </a:p>
          <a:p>
            <a:endParaRPr lang="en-US" altLang="ja-JP" dirty="0"/>
          </a:p>
          <a:p>
            <a:r>
              <a:rPr lang="ja-JP" altLang="en-US" dirty="0"/>
              <a:t>ブラジル日本移民資料館</a:t>
            </a:r>
            <a:r>
              <a:rPr lang="en-US" altLang="ja-JP" dirty="0"/>
              <a:t>, and </a:t>
            </a:r>
            <a:r>
              <a:rPr lang="ja-JP" altLang="en-US" dirty="0"/>
              <a:t>ブラジル日本移民百周年記念協会百年史編纂委員会</a:t>
            </a:r>
            <a:r>
              <a:rPr lang="en-US" altLang="ja-JP" dirty="0"/>
              <a:t>. 2008. </a:t>
            </a:r>
            <a:r>
              <a:rPr lang="ja-JP" altLang="en-US" i="1" dirty="0"/>
              <a:t>目でみるブラジル日本移民の百年</a:t>
            </a:r>
            <a:r>
              <a:rPr lang="en-US" altLang="ja-JP" dirty="0"/>
              <a:t>. </a:t>
            </a:r>
            <a:r>
              <a:rPr lang="ja-JP" altLang="en-US" dirty="0"/>
              <a:t>東京</a:t>
            </a:r>
            <a:r>
              <a:rPr lang="en-US" altLang="ja-JP" dirty="0"/>
              <a:t>: </a:t>
            </a:r>
            <a:r>
              <a:rPr lang="ja-JP" altLang="en-US" dirty="0"/>
              <a:t>風響社</a:t>
            </a:r>
            <a:r>
              <a:rPr lang="en-US" altLang="ja-JP" dirty="0"/>
              <a:t>.</a:t>
            </a:r>
          </a:p>
          <a:p>
            <a:endParaRPr lang="en-US" altLang="ja-JP" dirty="0"/>
          </a:p>
          <a:p>
            <a:r>
              <a:rPr lang="ja-JP" altLang="en-US" dirty="0"/>
              <a:t>細川周平</a:t>
            </a:r>
            <a:r>
              <a:rPr lang="en-US" altLang="ja-JP" dirty="0"/>
              <a:t>. 2008. </a:t>
            </a:r>
            <a:r>
              <a:rPr lang="ja-JP" altLang="en-US" i="1" dirty="0"/>
              <a:t>遠きにありてつくるもの</a:t>
            </a:r>
            <a:r>
              <a:rPr lang="en-US" altLang="ja-JP" i="1" dirty="0"/>
              <a:t>―</a:t>
            </a:r>
            <a:r>
              <a:rPr lang="ja-JP" altLang="en-US" i="1" dirty="0"/>
              <a:t>日系ブラジル人の思い・ことば・芸能</a:t>
            </a:r>
            <a:r>
              <a:rPr lang="en-US" altLang="ja-JP" i="1" dirty="0"/>
              <a:t>. </a:t>
            </a:r>
            <a:r>
              <a:rPr lang="ja-JP" altLang="en-US" dirty="0"/>
              <a:t>東京</a:t>
            </a:r>
            <a:r>
              <a:rPr lang="en-US" altLang="ja-JP" dirty="0"/>
              <a:t>: </a:t>
            </a:r>
            <a:r>
              <a:rPr lang="ja-JP" altLang="en-US" dirty="0"/>
              <a:t>みすず書房</a:t>
            </a:r>
            <a:r>
              <a:rPr lang="en-US" altLang="ja-JP" dirty="0"/>
              <a:t>.</a:t>
            </a:r>
          </a:p>
          <a:p>
            <a:endParaRPr lang="en-US" altLang="ja-JP" dirty="0"/>
          </a:p>
          <a:p>
            <a:r>
              <a:rPr lang="en-US" dirty="0"/>
              <a:t>Lesser, Jeffrey. 2007. </a:t>
            </a:r>
            <a:r>
              <a:rPr lang="en-US" i="1" dirty="0"/>
              <a:t>A Discontented Diaspora: Japanese Brazilians and the Meanings of Ethnic Militancy, 1960-1980.</a:t>
            </a:r>
            <a:r>
              <a:rPr lang="en-US" dirty="0"/>
              <a:t> Durham: Duke University Press</a:t>
            </a:r>
            <a:r>
              <a:rPr lang="en-US" dirty="0" smtClean="0"/>
              <a:t>.</a:t>
            </a:r>
          </a:p>
          <a:p>
            <a:endParaRPr lang="en-US" dirty="0"/>
          </a:p>
          <a:p>
            <a:r>
              <a:rPr lang="ja-JP" altLang="en-US" dirty="0"/>
              <a:t>三田千代子</a:t>
            </a:r>
            <a:r>
              <a:rPr lang="en-US" altLang="ja-JP" dirty="0"/>
              <a:t>. 2009. </a:t>
            </a:r>
            <a:r>
              <a:rPr lang="ja-JP" altLang="en-US" i="1" dirty="0"/>
              <a:t>「出稼ぎ」から「デカセギ」へ</a:t>
            </a:r>
            <a:r>
              <a:rPr lang="en-US" altLang="ja-JP" i="1" dirty="0"/>
              <a:t>―</a:t>
            </a:r>
            <a:r>
              <a:rPr lang="ja-JP" altLang="en-US" i="1" dirty="0"/>
              <a:t>ブラジル移民</a:t>
            </a:r>
            <a:r>
              <a:rPr lang="en-US" altLang="ja-JP" i="1" dirty="0"/>
              <a:t>100</a:t>
            </a:r>
            <a:r>
              <a:rPr lang="ja-JP" altLang="en-US" i="1" dirty="0"/>
              <a:t>年にみる人と文化のダイナミズム</a:t>
            </a:r>
            <a:r>
              <a:rPr lang="en-US" altLang="ja-JP" dirty="0"/>
              <a:t>. </a:t>
            </a:r>
            <a:r>
              <a:rPr lang="ja-JP" altLang="en-US" dirty="0" smtClean="0"/>
              <a:t>東京</a:t>
            </a:r>
            <a:r>
              <a:rPr lang="en-US" altLang="ja-JP" dirty="0" smtClean="0"/>
              <a:t>: </a:t>
            </a:r>
            <a:r>
              <a:rPr lang="ja-JP" altLang="en-US" dirty="0"/>
              <a:t>不二出版</a:t>
            </a:r>
            <a:r>
              <a:rPr lang="en-US" altLang="ja-JP" dirty="0"/>
              <a:t>.</a:t>
            </a:r>
          </a:p>
          <a:p>
            <a:endParaRPr lang="en-US" dirty="0"/>
          </a:p>
          <a:p>
            <a:r>
              <a:rPr lang="ja-JP" altLang="en-US" dirty="0"/>
              <a:t>サンパウロ新聞社</a:t>
            </a:r>
            <a:r>
              <a:rPr lang="en-US" altLang="ja-JP" dirty="0"/>
              <a:t>. 2009. </a:t>
            </a:r>
            <a:r>
              <a:rPr lang="en-US" altLang="ja-JP" i="1" dirty="0"/>
              <a:t>100</a:t>
            </a:r>
            <a:r>
              <a:rPr lang="ja-JP" altLang="en-US" i="1" dirty="0"/>
              <a:t>年 ブラジルへ渡った</a:t>
            </a:r>
            <a:r>
              <a:rPr lang="en-US" altLang="ja-JP" i="1" dirty="0"/>
              <a:t>100</a:t>
            </a:r>
            <a:r>
              <a:rPr lang="ja-JP" altLang="en-US" i="1" dirty="0"/>
              <a:t>人の女性の物語</a:t>
            </a:r>
            <a:r>
              <a:rPr lang="en-US" altLang="ja-JP" dirty="0"/>
              <a:t>. </a:t>
            </a:r>
            <a:r>
              <a:rPr lang="ja-JP" altLang="en-US" dirty="0"/>
              <a:t>東京</a:t>
            </a:r>
            <a:r>
              <a:rPr lang="en-US" altLang="ja-JP" dirty="0"/>
              <a:t>: </a:t>
            </a:r>
            <a:r>
              <a:rPr lang="ja-JP" altLang="en-US" dirty="0"/>
              <a:t>フォイル</a:t>
            </a:r>
            <a:r>
              <a:rPr lang="en-US" altLang="ja-JP" dirty="0" smtClean="0"/>
              <a:t>.</a:t>
            </a:r>
          </a:p>
          <a:p>
            <a:endParaRPr lang="en-US" altLang="ja-JP" dirty="0"/>
          </a:p>
          <a:p>
            <a:endParaRPr lang="en-US" altLang="ja-JP" dirty="0" smtClean="0"/>
          </a:p>
          <a:p>
            <a:endParaRPr lang="en-US" altLang="ja-JP" dirty="0"/>
          </a:p>
          <a:p>
            <a:r>
              <a:rPr lang="ja-JP" altLang="en-US" dirty="0" smtClean="0"/>
              <a:t>　</a:t>
            </a:r>
            <a:endParaRPr lang="en-US" dirty="0"/>
          </a:p>
        </p:txBody>
      </p:sp>
    </p:spTree>
    <p:extLst>
      <p:ext uri="{BB962C8B-B14F-4D97-AF65-F5344CB8AC3E}">
        <p14:creationId xmlns:p14="http://schemas.microsoft.com/office/powerpoint/2010/main" val="9765054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3422" y="943859"/>
            <a:ext cx="8101301" cy="3693319"/>
          </a:xfrm>
          <a:prstGeom prst="rect">
            <a:avLst/>
          </a:prstGeom>
          <a:noFill/>
        </p:spPr>
        <p:txBody>
          <a:bodyPr wrap="square" rtlCol="0">
            <a:spAutoFit/>
          </a:bodyPr>
          <a:lstStyle/>
          <a:p>
            <a:endParaRPr lang="en-US" altLang="ja-JP" dirty="0"/>
          </a:p>
          <a:p>
            <a:r>
              <a:rPr lang="en-US" altLang="ja-JP" dirty="0"/>
              <a:t>DVD:</a:t>
            </a:r>
          </a:p>
          <a:p>
            <a:endParaRPr lang="en-US" dirty="0"/>
          </a:p>
          <a:p>
            <a:r>
              <a:rPr lang="en-US" dirty="0"/>
              <a:t>JICA</a:t>
            </a:r>
            <a:r>
              <a:rPr lang="ja-JP" altLang="en-US" dirty="0"/>
              <a:t>国際協力機構　横浜国際センター</a:t>
            </a:r>
            <a:r>
              <a:rPr lang="en-US" altLang="ja-JP" dirty="0"/>
              <a:t>. 2008. </a:t>
            </a:r>
            <a:r>
              <a:rPr lang="ja-JP" altLang="en-US" i="1" dirty="0"/>
              <a:t>子供達の</a:t>
            </a:r>
            <a:r>
              <a:rPr lang="en-US" altLang="ja-JP" i="1" dirty="0"/>
              <a:t>100</a:t>
            </a:r>
            <a:r>
              <a:rPr lang="ja-JP" altLang="en-US" i="1" dirty="0"/>
              <a:t>年　ブラジルに渡った少年少女は、今！</a:t>
            </a:r>
            <a:r>
              <a:rPr lang="en-US" altLang="ja-JP" i="1" dirty="0"/>
              <a:t> </a:t>
            </a:r>
          </a:p>
          <a:p>
            <a:endParaRPr lang="en-US" altLang="ja-JP" dirty="0"/>
          </a:p>
          <a:p>
            <a:endParaRPr lang="en-US" altLang="ja-JP" dirty="0"/>
          </a:p>
          <a:p>
            <a:r>
              <a:rPr lang="en-US" dirty="0"/>
              <a:t>JICA</a:t>
            </a:r>
            <a:r>
              <a:rPr lang="ja-JP" altLang="en-US" dirty="0"/>
              <a:t>国際協力機構　横浜国際センター</a:t>
            </a:r>
            <a:r>
              <a:rPr lang="en-US" altLang="ja-JP" dirty="0"/>
              <a:t>. 2009. </a:t>
            </a:r>
            <a:r>
              <a:rPr lang="ja-JP" altLang="en-US" i="1" dirty="0"/>
              <a:t>アマゾンに挑んだ草創の日本人、第一回移民乗船者の証言</a:t>
            </a:r>
            <a:r>
              <a:rPr lang="en-US" altLang="ja-JP" i="1" dirty="0"/>
              <a:t>.</a:t>
            </a:r>
          </a:p>
          <a:p>
            <a:endParaRPr lang="en-US" altLang="ja-JP" i="1" dirty="0"/>
          </a:p>
          <a:p>
            <a:r>
              <a:rPr lang="en-US" altLang="ja-JP" dirty="0"/>
              <a:t>JICA</a:t>
            </a:r>
            <a:r>
              <a:rPr lang="ja-JP" altLang="en-US" dirty="0"/>
              <a:t>横浜　海外移住資料館にて閲覧、貸し出し可。</a:t>
            </a:r>
            <a:endParaRPr lang="en-US" altLang="ja-JP" dirty="0"/>
          </a:p>
          <a:p>
            <a:r>
              <a:rPr lang="en-US" altLang="ja-JP" dirty="0"/>
              <a:t>http://</a:t>
            </a:r>
            <a:r>
              <a:rPr lang="en-US" altLang="ja-JP" dirty="0" err="1"/>
              <a:t>www.jomm.jp</a:t>
            </a:r>
            <a:r>
              <a:rPr lang="en-US" altLang="ja-JP" dirty="0"/>
              <a:t>/</a:t>
            </a:r>
          </a:p>
          <a:p>
            <a:endParaRPr lang="en-US" dirty="0"/>
          </a:p>
        </p:txBody>
      </p:sp>
    </p:spTree>
    <p:extLst>
      <p:ext uri="{BB962C8B-B14F-4D97-AF65-F5344CB8AC3E}">
        <p14:creationId xmlns:p14="http://schemas.microsoft.com/office/powerpoint/2010/main" val="7762507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r>
              <a:rPr lang="ja-JP" altLang="en-US" sz="3600" dirty="0" smtClean="0"/>
              <a:t>外国人居住者向けパンフレット</a:t>
            </a:r>
            <a:endParaRPr lang="en-US" sz="3600" dirty="0"/>
          </a:p>
        </p:txBody>
      </p:sp>
      <p:pic>
        <p:nvPicPr>
          <p:cNvPr id="5" name="Picture 4" descr="IMG_057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48763">
            <a:off x="679331" y="1681077"/>
            <a:ext cx="2583620" cy="3486750"/>
          </a:xfrm>
          <a:prstGeom prst="rect">
            <a:avLst/>
          </a:prstGeom>
        </p:spPr>
      </p:pic>
      <p:pic>
        <p:nvPicPr>
          <p:cNvPr id="7" name="Picture 6" descr="IMG_0586.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99608">
            <a:off x="6016201" y="1740067"/>
            <a:ext cx="2669818" cy="3527180"/>
          </a:xfrm>
          <a:prstGeom prst="rect">
            <a:avLst/>
          </a:prstGeom>
        </p:spPr>
      </p:pic>
      <p:pic>
        <p:nvPicPr>
          <p:cNvPr id="9" name="Picture 8" descr="IMG_0585.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2859" y="2178836"/>
            <a:ext cx="2767681" cy="3783849"/>
          </a:xfrm>
          <a:prstGeom prst="rect">
            <a:avLst/>
          </a:prstGeom>
        </p:spPr>
      </p:pic>
    </p:spTree>
    <p:extLst>
      <p:ext uri="{BB962C8B-B14F-4D97-AF65-F5344CB8AC3E}">
        <p14:creationId xmlns:p14="http://schemas.microsoft.com/office/powerpoint/2010/main" val="18463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0717" y="351989"/>
            <a:ext cx="3362219" cy="369332"/>
          </a:xfrm>
          <a:prstGeom prst="rect">
            <a:avLst/>
          </a:prstGeom>
          <a:noFill/>
        </p:spPr>
        <p:txBody>
          <a:bodyPr wrap="none" rtlCol="0">
            <a:spAutoFit/>
          </a:bodyPr>
          <a:lstStyle/>
          <a:p>
            <a:r>
              <a:rPr lang="ja-JP" altLang="en-US" dirty="0" smtClean="0"/>
              <a:t>中長期在留外国人と特別永住者</a:t>
            </a:r>
            <a:endParaRPr lang="en-US" dirty="0"/>
          </a:p>
        </p:txBody>
      </p:sp>
      <p:pic>
        <p:nvPicPr>
          <p:cNvPr id="6" name="Picture 5" descr="20091123161408.png (PNG Image, 1146 × 697 pixel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3476" y="1183196"/>
            <a:ext cx="7516713" cy="4791254"/>
          </a:xfrm>
          <a:prstGeom prst="rect">
            <a:avLst/>
          </a:prstGeom>
        </p:spPr>
      </p:pic>
    </p:spTree>
    <p:extLst>
      <p:ext uri="{BB962C8B-B14F-4D97-AF65-F5344CB8AC3E}">
        <p14:creationId xmlns:p14="http://schemas.microsoft.com/office/powerpoint/2010/main" val="1038991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3600" dirty="0" smtClean="0"/>
              <a:t>発表の流れ</a:t>
            </a:r>
            <a:endParaRPr lang="en-US" sz="3600" dirty="0"/>
          </a:p>
        </p:txBody>
      </p:sp>
      <p:sp>
        <p:nvSpPr>
          <p:cNvPr id="3" name="Content Placeholder 2"/>
          <p:cNvSpPr>
            <a:spLocks noGrp="1"/>
          </p:cNvSpPr>
          <p:nvPr>
            <p:ph idx="1"/>
          </p:nvPr>
        </p:nvSpPr>
        <p:spPr>
          <a:xfrm>
            <a:off x="653941" y="1224541"/>
            <a:ext cx="8229600" cy="5179539"/>
          </a:xfrm>
        </p:spPr>
        <p:txBody>
          <a:bodyPr>
            <a:normAutofit/>
          </a:bodyPr>
          <a:lstStyle/>
          <a:p>
            <a:pPr marL="0" indent="0">
              <a:buNone/>
            </a:pPr>
            <a:r>
              <a:rPr lang="ja-JP" altLang="en-US" sz="2400" dirty="0" smtClean="0"/>
              <a:t>講義１</a:t>
            </a:r>
            <a:endParaRPr lang="en-US" altLang="ja-JP" sz="2400" dirty="0"/>
          </a:p>
          <a:p>
            <a:pPr marL="0" indent="0">
              <a:buNone/>
            </a:pPr>
            <a:r>
              <a:rPr lang="ja-JP" altLang="en-US" sz="2400" dirty="0" smtClean="0"/>
              <a:t>日系移民の南米移住の歴史</a:t>
            </a:r>
            <a:r>
              <a:rPr lang="ja-JP" altLang="en-US" sz="2600" dirty="0" smtClean="0"/>
              <a:t> </a:t>
            </a:r>
            <a:r>
              <a:rPr lang="en-US" altLang="ja-JP" sz="1900" dirty="0" smtClean="0"/>
              <a:t>〜</a:t>
            </a:r>
            <a:r>
              <a:rPr lang="ja-JP" altLang="en-US" sz="1900" dirty="0" smtClean="0"/>
              <a:t>ブラジルを中心に</a:t>
            </a:r>
            <a:r>
              <a:rPr lang="en-US" altLang="ja-JP" sz="1900" dirty="0" smtClean="0"/>
              <a:t>〜</a:t>
            </a:r>
            <a:r>
              <a:rPr lang="en-US" altLang="ja-JP" sz="2600" dirty="0" smtClean="0"/>
              <a:t/>
            </a:r>
            <a:br>
              <a:rPr lang="en-US" altLang="ja-JP" sz="2600" dirty="0" smtClean="0"/>
            </a:br>
            <a:endParaRPr lang="en-US" altLang="ja-JP" sz="2600" dirty="0" smtClean="0"/>
          </a:p>
          <a:p>
            <a:pPr lvl="1"/>
            <a:r>
              <a:rPr lang="ja-JP" altLang="en-US" sz="1600" dirty="0" smtClean="0"/>
              <a:t>日本から南米への移民はいつ頃、どのようにして始まったのか？</a:t>
            </a:r>
            <a:endParaRPr lang="en-US" altLang="ja-JP" sz="1600" dirty="0" smtClean="0"/>
          </a:p>
          <a:p>
            <a:pPr lvl="1"/>
            <a:r>
              <a:rPr lang="ja-JP" altLang="en-US" sz="1600" dirty="0" smtClean="0"/>
              <a:t>日系移民のブラジルでの暮らし</a:t>
            </a:r>
            <a:endParaRPr lang="en-US" altLang="ja-JP" sz="1600" dirty="0" smtClean="0"/>
          </a:p>
          <a:p>
            <a:pPr marL="0" indent="0">
              <a:buNone/>
            </a:pPr>
            <a:endParaRPr lang="en-US" altLang="ja-JP" sz="2000" dirty="0" smtClean="0"/>
          </a:p>
          <a:p>
            <a:pPr marL="0" indent="0">
              <a:buNone/>
            </a:pPr>
            <a:r>
              <a:rPr lang="ja-JP" altLang="en-US" sz="2400" dirty="0" smtClean="0"/>
              <a:t>講義２</a:t>
            </a:r>
            <a:endParaRPr lang="en-US" altLang="ja-JP" sz="2400" dirty="0" smtClean="0"/>
          </a:p>
          <a:p>
            <a:pPr marL="0" indent="0">
              <a:buNone/>
            </a:pPr>
            <a:r>
              <a:rPr lang="en-US" dirty="0" smtClean="0"/>
              <a:t> </a:t>
            </a:r>
            <a:r>
              <a:rPr lang="ja-JP" altLang="en-US" sz="2400" dirty="0" smtClean="0"/>
              <a:t>ニューカマーと多文化共生社会</a:t>
            </a:r>
            <a:r>
              <a:rPr lang="en-US" dirty="0" smtClean="0"/>
              <a:t/>
            </a:r>
            <a:br>
              <a:rPr lang="en-US" dirty="0" smtClean="0"/>
            </a:br>
            <a:endParaRPr lang="en-US" dirty="0" smtClean="0"/>
          </a:p>
          <a:p>
            <a:pPr marL="685800" lvl="1"/>
            <a:r>
              <a:rPr lang="ja-JP" altLang="en-US" sz="1600" dirty="0" smtClean="0"/>
              <a:t>１９９０年代から</a:t>
            </a:r>
            <a:r>
              <a:rPr lang="ja-JP" altLang="en-US" sz="1600" dirty="0"/>
              <a:t>始まった</a:t>
            </a:r>
            <a:r>
              <a:rPr lang="ja-JP" altLang="en-US" sz="1600" dirty="0" smtClean="0"/>
              <a:t>日系移民の</a:t>
            </a:r>
            <a:r>
              <a:rPr lang="ja-JP" altLang="en-US" sz="1600" dirty="0"/>
              <a:t>「デカセギ里帰り移住」</a:t>
            </a:r>
            <a:endParaRPr lang="en-US" altLang="ja-JP" sz="1600" dirty="0"/>
          </a:p>
          <a:p>
            <a:pPr marL="685800" lvl="1"/>
            <a:r>
              <a:rPr lang="ja-JP" altLang="en-US" sz="1600" dirty="0" smtClean="0"/>
              <a:t>ニューカマー：デカセギ里帰り移住者の暮らし</a:t>
            </a:r>
            <a:endParaRPr lang="en-US" altLang="ja-JP" sz="1600" dirty="0" smtClean="0"/>
          </a:p>
          <a:p>
            <a:pPr marL="685800" lvl="1"/>
            <a:r>
              <a:rPr lang="ja-JP" altLang="en-US" sz="1600" dirty="0" smtClean="0"/>
              <a:t>多文化共生の問題点</a:t>
            </a:r>
            <a:endParaRPr lang="en-US" altLang="ja-JP" sz="1600" dirty="0" smtClean="0"/>
          </a:p>
          <a:p>
            <a:pPr marL="685800" lvl="1"/>
            <a:r>
              <a:rPr lang="ja-JP" altLang="en-US" sz="1600" dirty="0" smtClean="0"/>
              <a:t>まとめ：将来の展望</a:t>
            </a:r>
            <a:endParaRPr lang="en-US" altLang="ja-JP" sz="1600" dirty="0" smtClean="0"/>
          </a:p>
          <a:p>
            <a:pPr marL="0" indent="0">
              <a:buNone/>
            </a:pPr>
            <a:endParaRPr lang="en-US" dirty="0"/>
          </a:p>
        </p:txBody>
      </p:sp>
    </p:spTree>
    <p:extLst>
      <p:ext uri="{BB962C8B-B14F-4D97-AF65-F5344CB8AC3E}">
        <p14:creationId xmlns:p14="http://schemas.microsoft.com/office/powerpoint/2010/main" val="1420775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73930" y="298851"/>
            <a:ext cx="6190644" cy="1387672"/>
          </a:xfrm>
        </p:spPr>
        <p:txBody>
          <a:bodyPr>
            <a:normAutofit fontScale="92500" lnSpcReduction="20000"/>
          </a:bodyPr>
          <a:lstStyle/>
          <a:p>
            <a:pPr marL="0" indent="0" algn="ctr">
              <a:buNone/>
            </a:pPr>
            <a:endParaRPr lang="en-US" altLang="ja-JP" dirty="0" smtClean="0"/>
          </a:p>
          <a:p>
            <a:pPr marL="0" indent="0" algn="ctr">
              <a:buNone/>
            </a:pPr>
            <a:r>
              <a:rPr lang="ja-JP" altLang="en-US" dirty="0" smtClean="0"/>
              <a:t>日本人の南米移住は</a:t>
            </a:r>
            <a:endParaRPr lang="en-US" altLang="ja-JP" dirty="0" smtClean="0"/>
          </a:p>
          <a:p>
            <a:pPr marL="0" indent="0" algn="ctr">
              <a:buNone/>
            </a:pPr>
            <a:r>
              <a:rPr lang="ja-JP" altLang="en-US" dirty="0" smtClean="0"/>
              <a:t>いつ頃から始まったのか？</a:t>
            </a:r>
            <a:endParaRPr lang="en-US" dirty="0"/>
          </a:p>
        </p:txBody>
      </p:sp>
      <p:pic>
        <p:nvPicPr>
          <p:cNvPr id="7" name="Picture 6"/>
          <p:cNvPicPr>
            <a:picLocks noChangeAspect="1"/>
          </p:cNvPicPr>
          <p:nvPr/>
        </p:nvPicPr>
        <p:blipFill>
          <a:blip r:embed="rId3"/>
          <a:stretch>
            <a:fillRect/>
          </a:stretch>
        </p:blipFill>
        <p:spPr>
          <a:xfrm>
            <a:off x="4558751" y="3058703"/>
            <a:ext cx="4114464" cy="2435382"/>
          </a:xfrm>
          <a:prstGeom prst="rect">
            <a:avLst/>
          </a:prstGeom>
        </p:spPr>
      </p:pic>
      <p:pic>
        <p:nvPicPr>
          <p:cNvPr id="8" name="Picture 7"/>
          <p:cNvPicPr>
            <a:picLocks noChangeAspect="1"/>
          </p:cNvPicPr>
          <p:nvPr/>
        </p:nvPicPr>
        <p:blipFill>
          <a:blip r:embed="rId4"/>
          <a:stretch>
            <a:fillRect/>
          </a:stretch>
        </p:blipFill>
        <p:spPr>
          <a:xfrm>
            <a:off x="574701" y="1957198"/>
            <a:ext cx="3553494" cy="2665121"/>
          </a:xfrm>
          <a:prstGeom prst="rect">
            <a:avLst/>
          </a:prstGeom>
        </p:spPr>
      </p:pic>
      <p:sp>
        <p:nvSpPr>
          <p:cNvPr id="9" name="TextBox 8"/>
          <p:cNvSpPr txBox="1"/>
          <p:nvPr/>
        </p:nvSpPr>
        <p:spPr>
          <a:xfrm>
            <a:off x="574701" y="4940087"/>
            <a:ext cx="3244097" cy="369332"/>
          </a:xfrm>
          <a:prstGeom prst="rect">
            <a:avLst/>
          </a:prstGeom>
          <a:noFill/>
        </p:spPr>
        <p:txBody>
          <a:bodyPr wrap="none" rtlCol="0">
            <a:spAutoFit/>
          </a:bodyPr>
          <a:lstStyle/>
          <a:p>
            <a:r>
              <a:rPr lang="ja-JP" altLang="en-US" dirty="0" smtClean="0"/>
              <a:t>最初のブラジル移民船　笠戸丸</a:t>
            </a:r>
            <a:endParaRPr lang="en-US" dirty="0"/>
          </a:p>
        </p:txBody>
      </p:sp>
      <p:sp>
        <p:nvSpPr>
          <p:cNvPr id="10" name="TextBox 9"/>
          <p:cNvSpPr txBox="1"/>
          <p:nvPr/>
        </p:nvSpPr>
        <p:spPr>
          <a:xfrm>
            <a:off x="4808797" y="5668831"/>
            <a:ext cx="3629118" cy="369332"/>
          </a:xfrm>
          <a:prstGeom prst="rect">
            <a:avLst/>
          </a:prstGeom>
          <a:noFill/>
        </p:spPr>
        <p:txBody>
          <a:bodyPr wrap="none" rtlCol="0">
            <a:spAutoFit/>
          </a:bodyPr>
          <a:lstStyle/>
          <a:p>
            <a:r>
              <a:rPr lang="ja-JP" altLang="en-US" dirty="0" smtClean="0"/>
              <a:t>船上ポルトガル語講習会　１９１６年</a:t>
            </a:r>
            <a:endParaRPr lang="en-US" dirty="0"/>
          </a:p>
        </p:txBody>
      </p:sp>
      <p:sp>
        <p:nvSpPr>
          <p:cNvPr id="11" name="TextBox 10"/>
          <p:cNvSpPr txBox="1"/>
          <p:nvPr/>
        </p:nvSpPr>
        <p:spPr>
          <a:xfrm>
            <a:off x="249808" y="6311565"/>
            <a:ext cx="8602272" cy="369332"/>
          </a:xfrm>
          <a:prstGeom prst="rect">
            <a:avLst/>
          </a:prstGeom>
          <a:noFill/>
        </p:spPr>
        <p:txBody>
          <a:bodyPr wrap="none" rtlCol="0">
            <a:spAutoFit/>
          </a:bodyPr>
          <a:lstStyle/>
          <a:p>
            <a:r>
              <a:rPr lang="ja-JP" altLang="en-US" dirty="0" smtClean="0"/>
              <a:t>出典：国立国会図書館　ブラジル移民の１００年　</a:t>
            </a:r>
            <a:r>
              <a:rPr lang="en-US" altLang="ja-JP" dirty="0"/>
              <a:t>http://</a:t>
            </a:r>
            <a:r>
              <a:rPr lang="en-US" altLang="ja-JP" dirty="0" err="1"/>
              <a:t>www.ndl.go.jp</a:t>
            </a:r>
            <a:r>
              <a:rPr lang="en-US" altLang="ja-JP" dirty="0"/>
              <a:t>/</a:t>
            </a:r>
            <a:r>
              <a:rPr lang="en-US" altLang="ja-JP" dirty="0" err="1"/>
              <a:t>brasil</a:t>
            </a:r>
            <a:r>
              <a:rPr lang="en-US" altLang="ja-JP" dirty="0"/>
              <a:t>/</a:t>
            </a:r>
            <a:r>
              <a:rPr lang="en-US" altLang="ja-JP" dirty="0" err="1"/>
              <a:t>index.html</a:t>
            </a:r>
            <a:endParaRPr lang="en-US" dirty="0"/>
          </a:p>
        </p:txBody>
      </p:sp>
    </p:spTree>
    <p:extLst>
      <p:ext uri="{BB962C8B-B14F-4D97-AF65-F5344CB8AC3E}">
        <p14:creationId xmlns:p14="http://schemas.microsoft.com/office/powerpoint/2010/main" val="21211435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3030"/>
            <a:ext cx="8229600" cy="1143000"/>
          </a:xfrm>
        </p:spPr>
        <p:txBody>
          <a:bodyPr>
            <a:normAutofit fontScale="90000"/>
          </a:bodyPr>
          <a:lstStyle/>
          <a:p>
            <a:pPr algn="l"/>
            <a:r>
              <a:rPr lang="ja-JP" altLang="en-US" sz="2800" dirty="0" smtClean="0"/>
              <a:t>日本人の海外移住　（明治時代以降）</a:t>
            </a:r>
            <a:r>
              <a:rPr lang="en-US" altLang="ja-JP" sz="2800" dirty="0" smtClean="0"/>
              <a:t/>
            </a:r>
            <a:br>
              <a:rPr lang="en-US" altLang="ja-JP" sz="2800" dirty="0" smtClean="0"/>
            </a:br>
            <a:r>
              <a:rPr lang="en-US" altLang="ja-JP" sz="2800" dirty="0" smtClean="0"/>
              <a:t/>
            </a:r>
            <a:br>
              <a:rPr lang="en-US" altLang="ja-JP" sz="2800" dirty="0" smtClean="0"/>
            </a:br>
            <a:endParaRPr lang="en-US" sz="2800" dirty="0"/>
          </a:p>
        </p:txBody>
      </p:sp>
      <p:sp>
        <p:nvSpPr>
          <p:cNvPr id="3" name="Content Placeholder 2"/>
          <p:cNvSpPr>
            <a:spLocks noGrp="1"/>
          </p:cNvSpPr>
          <p:nvPr>
            <p:ph idx="1"/>
          </p:nvPr>
        </p:nvSpPr>
        <p:spPr>
          <a:xfrm>
            <a:off x="457200" y="2577037"/>
            <a:ext cx="8229600" cy="4861222"/>
          </a:xfrm>
        </p:spPr>
        <p:txBody>
          <a:bodyPr>
            <a:noAutofit/>
          </a:bodyPr>
          <a:lstStyle/>
          <a:p>
            <a:pPr lvl="1" indent="-342900"/>
            <a:r>
              <a:rPr lang="ja-JP" altLang="en-US" sz="1800" dirty="0" smtClean="0"/>
              <a:t>１８６８年、約１５０人の日本人がハワイに、約４０人がグアムに、プランテーションで働く</a:t>
            </a:r>
            <a:r>
              <a:rPr lang="ja-JP" altLang="en-US" sz="1800" dirty="0" smtClean="0">
                <a:solidFill>
                  <a:srgbClr val="8D44BF"/>
                </a:solidFill>
              </a:rPr>
              <a:t>出稼ぎ</a:t>
            </a:r>
            <a:r>
              <a:rPr lang="ja-JP" altLang="en-US" sz="1800" dirty="0" smtClean="0"/>
              <a:t>契約労働者として渡航。</a:t>
            </a:r>
            <a:endParaRPr lang="en-US" altLang="ja-JP" sz="1800" dirty="0" smtClean="0"/>
          </a:p>
          <a:p>
            <a:pPr lvl="1" indent="-342900"/>
            <a:endParaRPr lang="en-US" altLang="ja-JP" sz="1800" dirty="0" smtClean="0"/>
          </a:p>
          <a:p>
            <a:pPr lvl="1" indent="-342900"/>
            <a:r>
              <a:rPr lang="ja-JP" altLang="en-US" sz="1800" dirty="0" smtClean="0"/>
              <a:t>１８８５年、明治政府が主導する国の政策としての海外移民が本格化。主にハワイの砂糖プランテーションで、３年契約の出稼ぎ労働者として就労。</a:t>
            </a:r>
            <a:endParaRPr lang="en-US" altLang="ja-JP" sz="1800" dirty="0" smtClean="0"/>
          </a:p>
          <a:p>
            <a:pPr marL="400050" lvl="1" indent="0">
              <a:buNone/>
            </a:pPr>
            <a:endParaRPr lang="en-US" altLang="ja-JP" sz="1800" dirty="0" smtClean="0"/>
          </a:p>
          <a:p>
            <a:pPr lvl="1" indent="-342900"/>
            <a:r>
              <a:rPr lang="ja-JP" altLang="en-US" sz="1800" dirty="0" smtClean="0"/>
              <a:t>１９世紀末から２０世紀初頭、アメリカ大陸西海岸への出稼ぎも増加。日本人人口の急激な増加、日本人移民の経済的成功は、アメリカやカナダで、人種差別、日本人排斥運動を引き起こす。</a:t>
            </a:r>
            <a:endParaRPr lang="en-US" altLang="ja-JP" sz="1800" dirty="0" smtClean="0"/>
          </a:p>
          <a:p>
            <a:pPr marL="400050" lvl="1" indent="0">
              <a:buNone/>
            </a:pPr>
            <a:endParaRPr lang="en-US" altLang="ja-JP" sz="1800" dirty="0" smtClean="0"/>
          </a:p>
        </p:txBody>
      </p:sp>
    </p:spTree>
    <p:extLst>
      <p:ext uri="{BB962C8B-B14F-4D97-AF65-F5344CB8AC3E}">
        <p14:creationId xmlns:p14="http://schemas.microsoft.com/office/powerpoint/2010/main" val="34991645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7970" y="991171"/>
            <a:ext cx="6734267" cy="2031325"/>
          </a:xfrm>
          <a:prstGeom prst="rect">
            <a:avLst/>
          </a:prstGeom>
        </p:spPr>
        <p:txBody>
          <a:bodyPr wrap="square">
            <a:spAutoFit/>
          </a:bodyPr>
          <a:lstStyle/>
          <a:p>
            <a:pPr lvl="1" indent="-342900">
              <a:buFont typeface="Arial"/>
              <a:buChar char="•"/>
            </a:pPr>
            <a:r>
              <a:rPr lang="ja-JP" altLang="en-US" dirty="0">
                <a:solidFill>
                  <a:srgbClr val="8D44BF"/>
                </a:solidFill>
              </a:rPr>
              <a:t>１９２０年代初め</a:t>
            </a:r>
            <a:r>
              <a:rPr lang="ja-JP" altLang="en-US" dirty="0" smtClean="0">
                <a:solidFill>
                  <a:srgbClr val="8D44BF"/>
                </a:solidFill>
              </a:rPr>
              <a:t>、アメリカ、カナダの</a:t>
            </a:r>
            <a:r>
              <a:rPr lang="ja-JP" altLang="en-US" dirty="0">
                <a:solidFill>
                  <a:srgbClr val="8D44BF"/>
                </a:solidFill>
              </a:rPr>
              <a:t>議会が日本人の移民を禁止する法律を制定。その後、南米、特にブラジルが日本人</a:t>
            </a:r>
            <a:r>
              <a:rPr lang="ja-JP" altLang="en-US" dirty="0" smtClean="0">
                <a:solidFill>
                  <a:srgbClr val="8D44BF"/>
                </a:solidFill>
              </a:rPr>
              <a:t>移民の</a:t>
            </a:r>
            <a:r>
              <a:rPr lang="ja-JP" altLang="en-US" dirty="0">
                <a:solidFill>
                  <a:srgbClr val="8D44BF"/>
                </a:solidFill>
              </a:rPr>
              <a:t>主要な渡航先になる。</a:t>
            </a:r>
            <a:endParaRPr lang="en-US" altLang="ja-JP" dirty="0">
              <a:solidFill>
                <a:srgbClr val="8D44BF"/>
              </a:solidFill>
            </a:endParaRPr>
          </a:p>
          <a:p>
            <a:pPr lvl="1" indent="-342900">
              <a:buFont typeface="Arial"/>
              <a:buChar char="•"/>
            </a:pPr>
            <a:endParaRPr lang="en-US" altLang="ja-JP" dirty="0"/>
          </a:p>
          <a:p>
            <a:pPr lvl="1" indent="-342900">
              <a:buFont typeface="Arial"/>
              <a:buChar char="•"/>
            </a:pPr>
            <a:r>
              <a:rPr lang="ja-JP" altLang="en-US" dirty="0"/>
              <a:t>第二次世界大戦の影響もあり、北米への大規模な移民はこの時点で途絶えるが、ブラジルへは戦後も、１９７０年代まで続いた。</a:t>
            </a:r>
            <a:endParaRPr lang="en-US" dirty="0"/>
          </a:p>
        </p:txBody>
      </p:sp>
      <p:pic>
        <p:nvPicPr>
          <p:cNvPr id="5" name="Picture 4"/>
          <p:cNvPicPr>
            <a:picLocks noChangeAspect="1"/>
          </p:cNvPicPr>
          <p:nvPr/>
        </p:nvPicPr>
        <p:blipFill>
          <a:blip r:embed="rId3"/>
          <a:stretch>
            <a:fillRect/>
          </a:stretch>
        </p:blipFill>
        <p:spPr>
          <a:xfrm>
            <a:off x="6863368" y="3501138"/>
            <a:ext cx="1692544" cy="2717111"/>
          </a:xfrm>
          <a:prstGeom prst="rect">
            <a:avLst/>
          </a:prstGeom>
        </p:spPr>
      </p:pic>
      <p:sp>
        <p:nvSpPr>
          <p:cNvPr id="7" name="TextBox 6"/>
          <p:cNvSpPr txBox="1"/>
          <p:nvPr/>
        </p:nvSpPr>
        <p:spPr>
          <a:xfrm>
            <a:off x="558162" y="5017921"/>
            <a:ext cx="5712697" cy="1200329"/>
          </a:xfrm>
          <a:prstGeom prst="rect">
            <a:avLst/>
          </a:prstGeom>
          <a:noFill/>
        </p:spPr>
        <p:txBody>
          <a:bodyPr wrap="none" rtlCol="0">
            <a:spAutoFit/>
          </a:bodyPr>
          <a:lstStyle/>
          <a:p>
            <a:r>
              <a:rPr lang="ja-JP" altLang="en-US" dirty="0" smtClean="0"/>
              <a:t>１９８８年、移民８０年を記念して発行された切手</a:t>
            </a:r>
            <a:endParaRPr lang="en-US" altLang="ja-JP" dirty="0" smtClean="0"/>
          </a:p>
          <a:p>
            <a:endParaRPr lang="en-US" dirty="0"/>
          </a:p>
          <a:p>
            <a:r>
              <a:rPr lang="ja-JP" altLang="en-US" dirty="0" smtClean="0"/>
              <a:t>出典：郵便学者内藤洋介のブログ</a:t>
            </a:r>
            <a:endParaRPr lang="en-US" altLang="ja-JP" dirty="0" smtClean="0"/>
          </a:p>
          <a:p>
            <a:r>
              <a:rPr lang="en-US" dirty="0"/>
              <a:t>http://yosukenaito.blog40.fc2.com/blog-date-200606.html</a:t>
            </a:r>
          </a:p>
        </p:txBody>
      </p:sp>
    </p:spTree>
    <p:extLst>
      <p:ext uri="{BB962C8B-B14F-4D97-AF65-F5344CB8AC3E}">
        <p14:creationId xmlns:p14="http://schemas.microsoft.com/office/powerpoint/2010/main" val="130786585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ja-JP" altLang="en-US" sz="2800" dirty="0" smtClean="0"/>
              <a:t>日系ブラジル移民</a:t>
            </a:r>
            <a:endParaRPr lang="en-US" sz="2800" dirty="0"/>
          </a:p>
        </p:txBody>
      </p:sp>
      <p:sp>
        <p:nvSpPr>
          <p:cNvPr id="3" name="Content Placeholder 2"/>
          <p:cNvSpPr>
            <a:spLocks noGrp="1"/>
          </p:cNvSpPr>
          <p:nvPr>
            <p:ph idx="1"/>
          </p:nvPr>
        </p:nvSpPr>
        <p:spPr>
          <a:xfrm>
            <a:off x="332001" y="2250671"/>
            <a:ext cx="8229600" cy="4010301"/>
          </a:xfrm>
        </p:spPr>
        <p:txBody>
          <a:bodyPr>
            <a:normAutofit/>
          </a:bodyPr>
          <a:lstStyle/>
          <a:p>
            <a:r>
              <a:rPr lang="ja-JP" altLang="en-US" sz="2000" dirty="0" smtClean="0"/>
              <a:t>ブラジル　</a:t>
            </a:r>
            <a:r>
              <a:rPr lang="en-US" altLang="ja-JP" sz="2000" dirty="0" smtClean="0"/>
              <a:t>−</a:t>
            </a:r>
            <a:r>
              <a:rPr lang="ja-JP" altLang="en-US" sz="2000" dirty="0" smtClean="0"/>
              <a:t>　最も</a:t>
            </a:r>
            <a:r>
              <a:rPr lang="ja-JP" altLang="en-US" sz="2000" dirty="0"/>
              <a:t>多くの在外日系人が暮らす</a:t>
            </a:r>
            <a:r>
              <a:rPr lang="ja-JP" altLang="en-US" sz="2000" dirty="0" smtClean="0"/>
              <a:t>国。</a:t>
            </a:r>
            <a:endParaRPr lang="en-US" altLang="ja-JP" sz="2000" dirty="0" smtClean="0"/>
          </a:p>
          <a:p>
            <a:endParaRPr lang="en-US" altLang="ja-JP" sz="2000" dirty="0" smtClean="0"/>
          </a:p>
          <a:p>
            <a:r>
              <a:rPr lang="ja-JP" altLang="en-US" sz="2000" dirty="0" smtClean="0"/>
              <a:t>１９０８年：最初の移民船、笠戸丸が７８１人の日本人移住者を乗せて、サントス港に到着。その後１００年で１３万人の日本人がブラジルに移住。</a:t>
            </a:r>
            <a:endParaRPr lang="en-US" altLang="ja-JP" sz="2000" dirty="0" smtClean="0"/>
          </a:p>
          <a:p>
            <a:endParaRPr lang="en-US" altLang="ja-JP" sz="2000" dirty="0" smtClean="0"/>
          </a:p>
          <a:p>
            <a:r>
              <a:rPr lang="ja-JP" altLang="en-US" sz="2000" dirty="0" smtClean="0"/>
              <a:t>現在１６０万人の日系移民とその子孫が、サンパウロ州とパラナ州を中心とした地域に暮らす。</a:t>
            </a:r>
            <a:r>
              <a:rPr lang="ja-JP" altLang="ja-JP" sz="2000" dirty="0" smtClean="0"/>
              <a:t>　</a:t>
            </a:r>
            <a:r>
              <a:rPr lang="ja-JP" altLang="en-US" sz="2000" dirty="0" smtClean="0"/>
              <a:t>（２位のアメリカは１２０万人。）</a:t>
            </a:r>
            <a:endParaRPr lang="en-US" altLang="ja-JP" sz="2000" dirty="0" smtClean="0"/>
          </a:p>
          <a:p>
            <a:endParaRPr lang="en-US" altLang="ja-JP" sz="2000" dirty="0"/>
          </a:p>
          <a:p>
            <a:r>
              <a:rPr lang="ja-JP" altLang="en-US" sz="2000" dirty="0"/>
              <a:t>日系人の人口はブラジル全体の約０．８％。</a:t>
            </a:r>
            <a:endParaRPr lang="en-US" sz="2000" dirty="0"/>
          </a:p>
          <a:p>
            <a:endParaRPr lang="en-US" altLang="ja-JP" sz="2000" dirty="0" smtClean="0"/>
          </a:p>
          <a:p>
            <a:pPr marL="0" indent="0">
              <a:buNone/>
            </a:pPr>
            <a:endParaRPr lang="en-US" altLang="ja-JP" sz="2000" dirty="0" smtClean="0"/>
          </a:p>
        </p:txBody>
      </p:sp>
      <p:pic>
        <p:nvPicPr>
          <p:cNvPr id="4" name="Picture 3"/>
          <p:cNvPicPr>
            <a:picLocks noChangeAspect="1"/>
          </p:cNvPicPr>
          <p:nvPr/>
        </p:nvPicPr>
        <p:blipFill>
          <a:blip r:embed="rId3"/>
          <a:stretch>
            <a:fillRect/>
          </a:stretch>
        </p:blipFill>
        <p:spPr>
          <a:xfrm>
            <a:off x="6660738" y="500878"/>
            <a:ext cx="1749793" cy="1749793"/>
          </a:xfrm>
          <a:prstGeom prst="rect">
            <a:avLst/>
          </a:prstGeom>
        </p:spPr>
      </p:pic>
    </p:spTree>
    <p:extLst>
      <p:ext uri="{BB962C8B-B14F-4D97-AF65-F5344CB8AC3E}">
        <p14:creationId xmlns:p14="http://schemas.microsoft.com/office/powerpoint/2010/main" val="29696519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1884</TotalTime>
  <Words>2882</Words>
  <Application>Microsoft Macintosh PowerPoint</Application>
  <PresentationFormat>On-screen Show (4:3)</PresentationFormat>
  <Paragraphs>345</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移民１００年、デカセギ２５年 グローバリゼーションと多文化共生   I.日系移民の南米移住の歴史  ブラジルを中心に  II. ニューカマーと多文化共生社会 </vt:lpstr>
      <vt:lpstr>どうして日本にポルトガル語とスペイン語の サインがあるのでしょうか？</vt:lpstr>
      <vt:lpstr>外国人居住者向けパンフレット</vt:lpstr>
      <vt:lpstr>PowerPoint Presentation</vt:lpstr>
      <vt:lpstr>発表の流れ</vt:lpstr>
      <vt:lpstr>PowerPoint Presentation</vt:lpstr>
      <vt:lpstr>日本人の海外移住　（明治時代以降）  </vt:lpstr>
      <vt:lpstr>PowerPoint Presentation</vt:lpstr>
      <vt:lpstr>日系ブラジル移民</vt:lpstr>
      <vt:lpstr>PowerPoint Presentation</vt:lpstr>
      <vt:lpstr>PowerPoint Presentation</vt:lpstr>
      <vt:lpstr>PowerPoint Presentation</vt:lpstr>
      <vt:lpstr>PowerPoint Presentation</vt:lpstr>
      <vt:lpstr>PowerPoint Presentation</vt:lpstr>
      <vt:lpstr>PowerPoint Presentation</vt:lpstr>
      <vt:lpstr>日系ブラジル人の暮らし</vt:lpstr>
      <vt:lpstr>PowerPoint Presentation</vt:lpstr>
      <vt:lpstr>コロニアの形成と定住 </vt:lpstr>
      <vt:lpstr>移民同化政策</vt:lpstr>
      <vt:lpstr>第二次世界大戦</vt:lpstr>
      <vt:lpstr>戦後</vt:lpstr>
      <vt:lpstr>PowerPoint Presentation</vt:lpstr>
      <vt:lpstr>まとめ</vt:lpstr>
      <vt:lpstr>参考資料</vt:lpstr>
      <vt:lpstr>PowerPoint Presentation</vt:lpstr>
      <vt:lpstr>PowerPoint Presentation</vt:lpstr>
    </vt:vector>
  </TitlesOfParts>
  <Company>Hampshire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移民１００年、デカセギ３０年 グローバリゼーションと多文化共生社会  I.日系移民、南米移住と祖国帰還の歴史  ブラジルを中心に II. ニューカマーと多文化共生社会 </dc:title>
  <dc:creator>Hampshire College</dc:creator>
  <cp:lastModifiedBy>Nemoto Naoko </cp:lastModifiedBy>
  <cp:revision>140</cp:revision>
  <cp:lastPrinted>2015-11-30T02:57:29Z</cp:lastPrinted>
  <dcterms:created xsi:type="dcterms:W3CDTF">2015-10-16T14:37:18Z</dcterms:created>
  <dcterms:modified xsi:type="dcterms:W3CDTF">2015-12-01T16:10:01Z</dcterms:modified>
</cp:coreProperties>
</file>