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57" r:id="rId3"/>
    <p:sldId id="258" r:id="rId4"/>
    <p:sldId id="259" r:id="rId5"/>
    <p:sldId id="261" r:id="rId6"/>
    <p:sldId id="262" r:id="rId7"/>
    <p:sldId id="263" r:id="rId8"/>
    <p:sldId id="264" r:id="rId9"/>
    <p:sldId id="266" r:id="rId10"/>
    <p:sldId id="267" r:id="rId11"/>
    <p:sldId id="268" r:id="rId12"/>
    <p:sldId id="269" r:id="rId13"/>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32" autoAdjust="0"/>
  </p:normalViewPr>
  <p:slideViewPr>
    <p:cSldViewPr>
      <p:cViewPr varScale="1">
        <p:scale>
          <a:sx n="50" d="100"/>
          <a:sy n="50" d="100"/>
        </p:scale>
        <p:origin x="-104" y="-7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43343" cy="465455"/>
          </a:xfrm>
          <a:prstGeom prst="rect">
            <a:avLst/>
          </a:prstGeom>
        </p:spPr>
        <p:txBody>
          <a:bodyPr vert="horz" lIns="93306" tIns="46654" rIns="93306" bIns="46654" rtlCol="0"/>
          <a:lstStyle>
            <a:lvl1pPr algn="l">
              <a:defRPr sz="1200"/>
            </a:lvl1pPr>
          </a:lstStyle>
          <a:p>
            <a:endParaRPr lang="en-US"/>
          </a:p>
        </p:txBody>
      </p:sp>
      <p:sp>
        <p:nvSpPr>
          <p:cNvPr id="3" name="Date Placeholder 2"/>
          <p:cNvSpPr>
            <a:spLocks noGrp="1"/>
          </p:cNvSpPr>
          <p:nvPr>
            <p:ph type="dt" idx="1"/>
          </p:nvPr>
        </p:nvSpPr>
        <p:spPr>
          <a:xfrm>
            <a:off x="3978134" y="0"/>
            <a:ext cx="3043343" cy="465455"/>
          </a:xfrm>
          <a:prstGeom prst="rect">
            <a:avLst/>
          </a:prstGeom>
        </p:spPr>
        <p:txBody>
          <a:bodyPr vert="horz" lIns="93306" tIns="46654" rIns="93306" bIns="46654" rtlCol="0"/>
          <a:lstStyle>
            <a:lvl1pPr algn="r">
              <a:defRPr sz="1200"/>
            </a:lvl1pPr>
          </a:lstStyle>
          <a:p>
            <a:fld id="{0B4F69C0-4BC3-4999-80CB-F562A14A129A}" type="datetimeFigureOut">
              <a:rPr lang="en-US" smtClean="0"/>
              <a:t>2015/11/12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06" tIns="46654" rIns="93306" bIns="46654" rtlCol="0" anchor="ctr"/>
          <a:lstStyle/>
          <a:p>
            <a:endParaRPr lang="en-US"/>
          </a:p>
        </p:txBody>
      </p:sp>
      <p:sp>
        <p:nvSpPr>
          <p:cNvPr id="5" name="Notes Placeholder 4"/>
          <p:cNvSpPr>
            <a:spLocks noGrp="1"/>
          </p:cNvSpPr>
          <p:nvPr>
            <p:ph type="body" sz="quarter" idx="3"/>
          </p:nvPr>
        </p:nvSpPr>
        <p:spPr>
          <a:xfrm>
            <a:off x="702310" y="4421825"/>
            <a:ext cx="5618480" cy="4189095"/>
          </a:xfrm>
          <a:prstGeom prst="rect">
            <a:avLst/>
          </a:prstGeom>
        </p:spPr>
        <p:txBody>
          <a:bodyPr vert="horz" lIns="93306" tIns="46654" rIns="93306" bIns="4665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42031"/>
            <a:ext cx="3043343" cy="465455"/>
          </a:xfrm>
          <a:prstGeom prst="rect">
            <a:avLst/>
          </a:prstGeom>
        </p:spPr>
        <p:txBody>
          <a:bodyPr vert="horz" lIns="93306" tIns="46654" rIns="93306" bIns="46654" rtlCol="0" anchor="b"/>
          <a:lstStyle>
            <a:lvl1pPr algn="l">
              <a:defRPr sz="1200"/>
            </a:lvl1pPr>
          </a:lstStyle>
          <a:p>
            <a:endParaRPr lang="en-US"/>
          </a:p>
        </p:txBody>
      </p:sp>
      <p:sp>
        <p:nvSpPr>
          <p:cNvPr id="7" name="Slide Number Placeholder 6"/>
          <p:cNvSpPr>
            <a:spLocks noGrp="1"/>
          </p:cNvSpPr>
          <p:nvPr>
            <p:ph type="sldNum" sz="quarter" idx="5"/>
          </p:nvPr>
        </p:nvSpPr>
        <p:spPr>
          <a:xfrm>
            <a:off x="3978134" y="8842031"/>
            <a:ext cx="3043343" cy="465455"/>
          </a:xfrm>
          <a:prstGeom prst="rect">
            <a:avLst/>
          </a:prstGeom>
        </p:spPr>
        <p:txBody>
          <a:bodyPr vert="horz" lIns="93306" tIns="46654" rIns="93306" bIns="46654" rtlCol="0" anchor="b"/>
          <a:lstStyle>
            <a:lvl1pPr algn="r">
              <a:defRPr sz="1200"/>
            </a:lvl1pPr>
          </a:lstStyle>
          <a:p>
            <a:fld id="{2545BF76-EC9F-4E4A-835D-83C2FFAA4622}" type="slidenum">
              <a:rPr lang="en-US" smtClean="0"/>
              <a:t>‹#›</a:t>
            </a:fld>
            <a:endParaRPr lang="en-US"/>
          </a:p>
        </p:txBody>
      </p:sp>
    </p:spTree>
    <p:extLst>
      <p:ext uri="{BB962C8B-B14F-4D97-AF65-F5344CB8AC3E}">
        <p14:creationId xmlns:p14="http://schemas.microsoft.com/office/powerpoint/2010/main" val="3457802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こんにちは。私は、アマースト・カレッジで日本語を担当している者で、多和と申します。</a:t>
            </a:r>
          </a:p>
          <a:p>
            <a:endParaRPr lang="ja-JP" altLang="en-US" dirty="0" smtClean="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1</a:t>
            </a:fld>
            <a:endParaRPr lang="en-US"/>
          </a:p>
        </p:txBody>
      </p:sp>
    </p:spTree>
    <p:extLst>
      <p:ext uri="{BB962C8B-B14F-4D97-AF65-F5344CB8AC3E}">
        <p14:creationId xmlns:p14="http://schemas.microsoft.com/office/powerpoint/2010/main" val="3163814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a:t>では、もう一つ、面白い例文を見てみましょう。</a:t>
            </a:r>
            <a:r>
              <a:rPr lang="ja-JP" altLang="en-US" dirty="0" smtClean="0"/>
              <a:t>例文９での「</a:t>
            </a:r>
            <a:r>
              <a:rPr lang="ja-JP" altLang="en-US" dirty="0"/>
              <a:t>台所」という名詞の照応性判断はどうでしょうか。さきほどの「電報」の例では、</a:t>
            </a:r>
            <a:r>
              <a:rPr lang="ja-JP" altLang="en-US" dirty="0" smtClean="0"/>
              <a:t>同じ名詞</a:t>
            </a:r>
            <a:r>
              <a:rPr lang="ja-JP" altLang="en-US" dirty="0"/>
              <a:t>が２度、</a:t>
            </a:r>
            <a:r>
              <a:rPr lang="ja-JP" altLang="en-US" dirty="0" smtClean="0"/>
              <a:t>使われていて、２度目の名詞が１度目の名詞を指すので、照応的であるとしましたが、例</a:t>
            </a:r>
            <a:r>
              <a:rPr lang="ja-JP" altLang="en-US" dirty="0"/>
              <a:t>９の「台所</a:t>
            </a:r>
            <a:r>
              <a:rPr lang="ja-JP" altLang="en-US" dirty="0" smtClean="0"/>
              <a:t>」は、前の文には出てきません。しかし、始めの文の「</a:t>
            </a:r>
            <a:r>
              <a:rPr lang="ja-JP" altLang="en-US" dirty="0"/>
              <a:t>家」という言葉を聞くと</a:t>
            </a:r>
            <a:r>
              <a:rPr lang="ja-JP" altLang="en-US" dirty="0" smtClean="0"/>
              <a:t>、先ず聞き手は「</a:t>
            </a:r>
            <a:r>
              <a:rPr lang="ja-JP" altLang="en-US" dirty="0"/>
              <a:t>家」と</a:t>
            </a:r>
            <a:r>
              <a:rPr lang="ja-JP" altLang="en-US" dirty="0" smtClean="0"/>
              <a:t>いう名詞の連鎖的情報</a:t>
            </a:r>
            <a:r>
              <a:rPr lang="ja-JP" altLang="en-US" dirty="0"/>
              <a:t>を記憶から引き出します</a:t>
            </a:r>
            <a:r>
              <a:rPr lang="ja-JP" altLang="en-US" dirty="0" smtClean="0"/>
              <a:t>。ここでの「連鎖的情報」というのは、例えば</a:t>
            </a:r>
            <a:r>
              <a:rPr lang="ja-JP" altLang="en-US" dirty="0"/>
              <a:t>、家と</a:t>
            </a:r>
            <a:r>
              <a:rPr lang="ja-JP" altLang="en-US" dirty="0" smtClean="0"/>
              <a:t>いう言葉を聞くと、聞き手は、家というものには居間</a:t>
            </a:r>
            <a:r>
              <a:rPr lang="ja-JP" altLang="en-US" dirty="0"/>
              <a:t>や台所や寝室が</a:t>
            </a:r>
            <a:r>
              <a:rPr lang="ja-JP" altLang="en-US" dirty="0" smtClean="0"/>
              <a:t>あることを既に知識として知っているのです。この現象は、アメリカの </a:t>
            </a:r>
            <a:r>
              <a:rPr lang="en-US" altLang="ja-JP" dirty="0" smtClean="0"/>
              <a:t>Chafe</a:t>
            </a:r>
            <a:r>
              <a:rPr lang="ja-JP" altLang="en-US" dirty="0" smtClean="0"/>
              <a:t>という学者が１９７６年に説明されたものです。例文９で</a:t>
            </a:r>
            <a:r>
              <a:rPr lang="ja-JP" altLang="en-US" dirty="0"/>
              <a:t>「台所」という言葉は初めて出てきますが、文の始めに出てくる「家</a:t>
            </a:r>
            <a:r>
              <a:rPr lang="ja-JP" altLang="en-US" dirty="0" smtClean="0"/>
              <a:t>」に属するものの一部です</a:t>
            </a:r>
            <a:r>
              <a:rPr lang="ja-JP" altLang="en-US" dirty="0"/>
              <a:t>から、「この人の家の台所」という解釈をします。従って</a:t>
            </a:r>
            <a:r>
              <a:rPr lang="ja-JP" altLang="en-US" dirty="0" smtClean="0"/>
              <a:t>、この文章の「台所」は、「照応的である」と</a:t>
            </a:r>
            <a:r>
              <a:rPr lang="ja-JP" altLang="en-US" dirty="0"/>
              <a:t>いうことができます</a:t>
            </a:r>
            <a:r>
              <a:rPr lang="ja-JP" altLang="en-US" dirty="0" smtClean="0"/>
              <a:t>。しかし、２番目の「台所」はどうでしょうか。この台所は前の文の「台所」を指しているものではなくて、一般的に大きい台所が好きではないという意味なので、「照応的」ではないということになります。皆さんがこの文章を英訳すると、どのような英訳ができるでしょうか。</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10</a:t>
            </a:fld>
            <a:endParaRPr lang="en-US"/>
          </a:p>
        </p:txBody>
      </p:sp>
    </p:spTree>
    <p:extLst>
      <p:ext uri="{BB962C8B-B14F-4D97-AF65-F5344CB8AC3E}">
        <p14:creationId xmlns:p14="http://schemas.microsoft.com/office/powerpoint/2010/main" val="1469897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r>
              <a:rPr lang="ja-JP" altLang="en-US" dirty="0"/>
              <a:t>さて、時間が来てしまったようです</a:t>
            </a:r>
            <a:r>
              <a:rPr lang="ja-JP" altLang="en-US" dirty="0" smtClean="0"/>
              <a:t>。今日のお話しの一つの大切なポイントは、日本語の修飾語のない名詞の照応性判断は、文脈なしでは不可能であるということ</a:t>
            </a:r>
            <a:r>
              <a:rPr lang="ja-JP" altLang="en-US" smtClean="0"/>
              <a:t>です。実は、照応性判断に関しては、さらに</a:t>
            </a:r>
            <a:r>
              <a:rPr lang="ja-JP" altLang="en-US" dirty="0"/>
              <a:t>複雑な面も多くありますが、それはまた後日、機会があれば、お話しをしたいと思います</a:t>
            </a:r>
            <a:r>
              <a:rPr lang="ja-JP" altLang="en-US" dirty="0" smtClean="0"/>
              <a:t>。日本語を読む時に、「名詞」がでてきたら、時々、その名詞の照応性判断について考えてみてください。</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11</a:t>
            </a:fld>
            <a:endParaRPr lang="en-US"/>
          </a:p>
        </p:txBody>
      </p:sp>
    </p:spTree>
    <p:extLst>
      <p:ext uri="{BB962C8B-B14F-4D97-AF65-F5344CB8AC3E}">
        <p14:creationId xmlns:p14="http://schemas.microsoft.com/office/powerpoint/2010/main" val="2523058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最後に簡単な参考文献と引用文献を</a:t>
            </a:r>
            <a:r>
              <a:rPr lang="ja-JP" altLang="en-US" smtClean="0"/>
              <a:t>リストしました。</a:t>
            </a:r>
            <a:r>
              <a:rPr lang="ja-JP" altLang="en-US" dirty="0" smtClean="0"/>
              <a:t>それで</a:t>
            </a:r>
            <a:r>
              <a:rPr lang="ja-JP" altLang="en-US" smtClean="0"/>
              <a:t>は、今日の私</a:t>
            </a:r>
            <a:r>
              <a:rPr lang="ja-JP" altLang="en-US" dirty="0" smtClean="0"/>
              <a:t>のお話しはこれで終わりとします。</a:t>
            </a:r>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12</a:t>
            </a:fld>
            <a:endParaRPr lang="en-US"/>
          </a:p>
        </p:txBody>
      </p:sp>
    </p:spTree>
    <p:extLst>
      <p:ext uri="{BB962C8B-B14F-4D97-AF65-F5344CB8AC3E}">
        <p14:creationId xmlns:p14="http://schemas.microsoft.com/office/powerpoint/2010/main" val="1908367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defRPr/>
            </a:pPr>
            <a:r>
              <a:rPr lang="ja-JP" altLang="en-US" sz="1000" dirty="0" smtClean="0"/>
              <a:t>皆さんは、日本語は、語彙カバー率が他の言語に比べて極端に低いということを勉強したと思いますが、今日は、一つの名詞に色々な意味があり、さらに複雑であるというお話しをしようと思います。日本語</a:t>
            </a:r>
            <a:r>
              <a:rPr lang="ja-JP" altLang="en-US" sz="1000" dirty="0"/>
              <a:t>の談話や</a:t>
            </a:r>
            <a:r>
              <a:rPr lang="ja-JP" altLang="en-US" sz="1000" dirty="0" smtClean="0"/>
              <a:t>文章で使用</a:t>
            </a:r>
            <a:r>
              <a:rPr lang="ja-JP" altLang="en-US" sz="1000" dirty="0"/>
              <a:t>される名詞を</a:t>
            </a:r>
            <a:r>
              <a:rPr lang="ja-JP" altLang="en-US" sz="1000" dirty="0" smtClean="0"/>
              <a:t>、特定</a:t>
            </a:r>
            <a:r>
              <a:rPr lang="ja-JP" altLang="en-US" sz="1000" dirty="0"/>
              <a:t>のものと判断するのか、あるいは、特定のものではないと判断するのかという</a:t>
            </a:r>
            <a:r>
              <a:rPr lang="ja-JP" altLang="en-US" sz="1000" dirty="0" smtClean="0"/>
              <a:t>問題についてお話しします。先ず</a:t>
            </a:r>
            <a:r>
              <a:rPr lang="ja-JP" altLang="en-US" sz="1000" dirty="0"/>
              <a:t>、英語と日本語と比べてみます</a:t>
            </a:r>
            <a:r>
              <a:rPr lang="ja-JP" altLang="en-US" sz="1000" dirty="0" smtClean="0"/>
              <a:t>。次に、日本語</a:t>
            </a:r>
            <a:r>
              <a:rPr lang="ja-JP" altLang="en-US" sz="1000" dirty="0"/>
              <a:t>の場合は名詞の前にある言葉が使われる時とそうでない場合がありますので、その両方の例をみてみます。そして、最後</a:t>
            </a:r>
            <a:r>
              <a:rPr lang="ja-JP" altLang="en-US" sz="1000" dirty="0" smtClean="0"/>
              <a:t>に文章に使われている名詞が特定のものを指すのか、特定ではないものを指すのかの判断</a:t>
            </a:r>
            <a:r>
              <a:rPr lang="ja-JP" altLang="en-US" sz="1000" dirty="0"/>
              <a:t>の練習</a:t>
            </a:r>
            <a:r>
              <a:rPr lang="ja-JP" altLang="en-US" sz="1000" dirty="0" smtClean="0"/>
              <a:t>を二つして</a:t>
            </a:r>
            <a:r>
              <a:rPr lang="ja-JP" altLang="en-US" sz="1000" dirty="0"/>
              <a:t>みたいと思います。</a:t>
            </a:r>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2</a:t>
            </a:fld>
            <a:endParaRPr lang="en-US"/>
          </a:p>
        </p:txBody>
      </p:sp>
    </p:spTree>
    <p:extLst>
      <p:ext uri="{BB962C8B-B14F-4D97-AF65-F5344CB8AC3E}">
        <p14:creationId xmlns:p14="http://schemas.microsoft.com/office/powerpoint/2010/main" val="1975501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defRPr/>
            </a:pPr>
            <a:r>
              <a:rPr lang="ja-JP" altLang="en-US" dirty="0" smtClean="0"/>
              <a:t>例１と例２の英語の例文では名詞（</a:t>
            </a:r>
            <a:r>
              <a:rPr lang="en-US" altLang="ja-JP" dirty="0" smtClean="0"/>
              <a:t>”</a:t>
            </a:r>
            <a:r>
              <a:rPr lang="en-US" dirty="0" smtClean="0"/>
              <a:t>book”</a:t>
            </a:r>
            <a:r>
              <a:rPr lang="ja-JP" altLang="en-US" dirty="0" smtClean="0"/>
              <a:t>）</a:t>
            </a:r>
            <a:r>
              <a:rPr lang="ja-JP" altLang="en-US" dirty="0"/>
              <a:t>の前には、</a:t>
            </a:r>
            <a:r>
              <a:rPr lang="en-US" dirty="0"/>
              <a:t>“the</a:t>
            </a:r>
            <a:r>
              <a:rPr lang="en-US" dirty="0" smtClean="0"/>
              <a:t>”</a:t>
            </a:r>
            <a:r>
              <a:rPr lang="ja-JP" altLang="en-US" dirty="0" smtClean="0"/>
              <a:t>と</a:t>
            </a:r>
            <a:r>
              <a:rPr lang="en-US" dirty="0" smtClean="0"/>
              <a:t>“</a:t>
            </a:r>
            <a:r>
              <a:rPr lang="en-US" dirty="0"/>
              <a:t>a”</a:t>
            </a:r>
            <a:r>
              <a:rPr lang="ja-JP" altLang="en-US" dirty="0"/>
              <a:t>という言葉が使われています</a:t>
            </a:r>
            <a:r>
              <a:rPr lang="ja-JP" altLang="en-US" dirty="0" smtClean="0"/>
              <a:t>。この </a:t>
            </a:r>
            <a:r>
              <a:rPr lang="en-US" altLang="ja-JP" dirty="0" smtClean="0"/>
              <a:t>“the” </a:t>
            </a:r>
            <a:r>
              <a:rPr lang="ja-JP" altLang="en-US" dirty="0" smtClean="0"/>
              <a:t>や</a:t>
            </a:r>
            <a:r>
              <a:rPr lang="en-US" altLang="ja-JP" dirty="0" smtClean="0"/>
              <a:t>“a”</a:t>
            </a:r>
            <a:r>
              <a:rPr lang="ja-JP" altLang="en-US" dirty="0" smtClean="0"/>
              <a:t>を「</a:t>
            </a:r>
            <a:r>
              <a:rPr lang="ja-JP" altLang="en-US" dirty="0"/>
              <a:t>冠詞</a:t>
            </a:r>
            <a:r>
              <a:rPr lang="ja-JP" altLang="en-US" dirty="0" smtClean="0"/>
              <a:t>」と言います。 </a:t>
            </a:r>
            <a:r>
              <a:rPr lang="en-US" dirty="0"/>
              <a:t>“the</a:t>
            </a:r>
            <a:r>
              <a:rPr lang="en-US" dirty="0" smtClean="0"/>
              <a:t>”</a:t>
            </a:r>
            <a:r>
              <a:rPr lang="ja-JP" altLang="en-US" dirty="0" smtClean="0"/>
              <a:t>をつけた名詞は特定</a:t>
            </a:r>
            <a:r>
              <a:rPr lang="ja-JP" altLang="en-US" dirty="0"/>
              <a:t>のものを指すということ</a:t>
            </a:r>
            <a:r>
              <a:rPr lang="ja-JP" altLang="en-US" dirty="0" smtClean="0"/>
              <a:t>から</a:t>
            </a:r>
            <a:r>
              <a:rPr lang="en-US" altLang="ja-JP" dirty="0" smtClean="0"/>
              <a:t>”the”</a:t>
            </a:r>
            <a:r>
              <a:rPr lang="ja-JP" altLang="en-US" dirty="0" smtClean="0"/>
              <a:t>を「</a:t>
            </a:r>
            <a:r>
              <a:rPr lang="ja-JP" altLang="en-US" dirty="0"/>
              <a:t>定冠詞</a:t>
            </a:r>
            <a:r>
              <a:rPr lang="ja-JP" altLang="en-US" dirty="0" smtClean="0"/>
              <a:t>」、</a:t>
            </a:r>
            <a:r>
              <a:rPr lang="en-US" dirty="0" smtClean="0"/>
              <a:t> </a:t>
            </a:r>
            <a:r>
              <a:rPr lang="en-US" dirty="0"/>
              <a:t>“a” </a:t>
            </a:r>
            <a:r>
              <a:rPr lang="ja-JP" altLang="en-US" dirty="0"/>
              <a:t>または </a:t>
            </a:r>
            <a:r>
              <a:rPr lang="en-US" altLang="ja-JP" dirty="0"/>
              <a:t>“an</a:t>
            </a:r>
            <a:r>
              <a:rPr lang="en-US" altLang="ja-JP" dirty="0" smtClean="0"/>
              <a:t>”</a:t>
            </a:r>
            <a:r>
              <a:rPr lang="ja-JP" altLang="en-US" dirty="0" smtClean="0"/>
              <a:t>をつけた名詞は、特定で</a:t>
            </a:r>
            <a:r>
              <a:rPr lang="ja-JP" altLang="en-US" dirty="0"/>
              <a:t>はないものを指すということ</a:t>
            </a:r>
            <a:r>
              <a:rPr lang="ja-JP" altLang="en-US" dirty="0" smtClean="0"/>
              <a:t>から</a:t>
            </a:r>
            <a:r>
              <a:rPr lang="en-US" altLang="ja-JP" dirty="0" smtClean="0"/>
              <a:t>”a” </a:t>
            </a:r>
            <a:r>
              <a:rPr lang="ja-JP" altLang="en-US" dirty="0" smtClean="0"/>
              <a:t>や</a:t>
            </a:r>
            <a:r>
              <a:rPr lang="en-US" altLang="ja-JP" dirty="0" smtClean="0"/>
              <a:t>”an”</a:t>
            </a:r>
            <a:r>
              <a:rPr lang="ja-JP" altLang="en-US" dirty="0" smtClean="0"/>
              <a:t>を「</a:t>
            </a:r>
            <a:r>
              <a:rPr lang="ja-JP" altLang="en-US" dirty="0"/>
              <a:t>不定冠詞」</a:t>
            </a:r>
            <a:r>
              <a:rPr lang="ja-JP" altLang="en-US" dirty="0" smtClean="0"/>
              <a:t>と、それぞれ呼ばれています。</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3</a:t>
            </a:fld>
            <a:endParaRPr lang="en-US"/>
          </a:p>
        </p:txBody>
      </p:sp>
    </p:spTree>
    <p:extLst>
      <p:ext uri="{BB962C8B-B14F-4D97-AF65-F5344CB8AC3E}">
        <p14:creationId xmlns:p14="http://schemas.microsoft.com/office/powerpoint/2010/main" val="27905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defRPr/>
            </a:pPr>
            <a:r>
              <a:rPr lang="ja-JP" altLang="en-US" dirty="0"/>
              <a:t>冠詞という用語を前のスライドで紹介しましたが</a:t>
            </a:r>
            <a:r>
              <a:rPr lang="ja-JP" altLang="en-US" dirty="0" smtClean="0"/>
              <a:t>、他に必要</a:t>
            </a:r>
            <a:r>
              <a:rPr lang="ja-JP" altLang="en-US" dirty="0"/>
              <a:t>な用語</a:t>
            </a:r>
            <a:r>
              <a:rPr lang="ja-JP" altLang="en-US" dirty="0" smtClean="0"/>
              <a:t>を三つご紹介</a:t>
            </a:r>
            <a:r>
              <a:rPr lang="ja-JP" altLang="en-US" dirty="0"/>
              <a:t>します。先ず</a:t>
            </a:r>
            <a:r>
              <a:rPr lang="ja-JP" altLang="en-US" dirty="0" smtClean="0"/>
              <a:t>、文中の名詞が特定のものを指す機能を「照応的</a:t>
            </a:r>
            <a:r>
              <a:rPr lang="ja-JP" altLang="en-US" dirty="0"/>
              <a:t>で</a:t>
            </a:r>
            <a:r>
              <a:rPr lang="ja-JP" altLang="en-US" dirty="0" smtClean="0"/>
              <a:t>ある」と</a:t>
            </a:r>
            <a:r>
              <a:rPr lang="ja-JP" altLang="en-US" dirty="0"/>
              <a:t>言います</a:t>
            </a:r>
            <a:r>
              <a:rPr lang="ja-JP" altLang="en-US" dirty="0" smtClean="0"/>
              <a:t>。そうでない機能は、「照応的ではない」と言います。そして</a:t>
            </a:r>
            <a:r>
              <a:rPr lang="ja-JP" altLang="en-US" dirty="0"/>
              <a:t>、名詞が照応的であるの</a:t>
            </a:r>
            <a:r>
              <a:rPr lang="ja-JP" altLang="en-US" dirty="0" smtClean="0"/>
              <a:t>か、そうでない</a:t>
            </a:r>
            <a:r>
              <a:rPr lang="ja-JP" altLang="en-US" dirty="0"/>
              <a:t>のか</a:t>
            </a:r>
            <a:r>
              <a:rPr lang="ja-JP" altLang="en-US" dirty="0" smtClean="0"/>
              <a:t>の判断を「照応性判断」と</a:t>
            </a:r>
            <a:r>
              <a:rPr lang="ja-JP" altLang="en-US" dirty="0"/>
              <a:t>言います。</a:t>
            </a:r>
            <a:r>
              <a:rPr lang="ja-JP" altLang="en-US" dirty="0" smtClean="0"/>
              <a:t>そして、三つ目は、名詞</a:t>
            </a:r>
            <a:r>
              <a:rPr lang="ja-JP" altLang="en-US" dirty="0"/>
              <a:t>の前に</a:t>
            </a:r>
            <a:r>
              <a:rPr lang="ja-JP" altLang="en-US" dirty="0" smtClean="0"/>
              <a:t>使用され、後ろに来る名詞の説明の機能を果たすことばを「修飾語」と</a:t>
            </a:r>
            <a:r>
              <a:rPr lang="ja-JP" altLang="en-US" dirty="0"/>
              <a:t>言います</a:t>
            </a:r>
            <a:r>
              <a:rPr lang="ja-JP" altLang="en-US" dirty="0" smtClean="0"/>
              <a:t>。この用語は実例を使って、次に説明します。</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4</a:t>
            </a:fld>
            <a:endParaRPr lang="en-US"/>
          </a:p>
        </p:txBody>
      </p:sp>
    </p:spTree>
    <p:extLst>
      <p:ext uri="{BB962C8B-B14F-4D97-AF65-F5344CB8AC3E}">
        <p14:creationId xmlns:p14="http://schemas.microsoft.com/office/powerpoint/2010/main" val="392880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mtClean="0"/>
              <a:t>ご存じ</a:t>
            </a:r>
            <a:r>
              <a:rPr lang="ja-JP" altLang="en-US" dirty="0" smtClean="0"/>
              <a:t>のように</a:t>
            </a:r>
            <a:r>
              <a:rPr lang="ja-JP" altLang="en-US" dirty="0"/>
              <a:t>、日本語には </a:t>
            </a:r>
            <a:r>
              <a:rPr lang="en-US" dirty="0"/>
              <a:t>“the” </a:t>
            </a:r>
            <a:r>
              <a:rPr lang="ja-JP" altLang="en-US" dirty="0"/>
              <a:t>や　</a:t>
            </a:r>
            <a:r>
              <a:rPr lang="en-US" dirty="0"/>
              <a:t>“a” </a:t>
            </a:r>
            <a:r>
              <a:rPr lang="ja-JP" altLang="en-US" dirty="0"/>
              <a:t>に対応する</a:t>
            </a:r>
            <a:r>
              <a:rPr lang="ja-JP" altLang="en-US" dirty="0" smtClean="0"/>
              <a:t>冠詞は存在しません。</a:t>
            </a:r>
            <a:r>
              <a:rPr lang="ja-JP" altLang="en-US" dirty="0"/>
              <a:t>しかし、</a:t>
            </a:r>
            <a:r>
              <a:rPr lang="ja-JP" altLang="en-US" dirty="0" smtClean="0"/>
              <a:t>冠詞に似た機能</a:t>
            </a:r>
            <a:r>
              <a:rPr lang="ja-JP" altLang="en-US" dirty="0"/>
              <a:t>を持つ言葉が修飾語として使われ、名詞の照応性を示すことは可能です。</a:t>
            </a:r>
            <a:r>
              <a:rPr lang="ja-JP" altLang="en-US" dirty="0" smtClean="0"/>
              <a:t>例文３</a:t>
            </a:r>
            <a:r>
              <a:rPr lang="ja-JP" altLang="en-US" dirty="0"/>
              <a:t>と</a:t>
            </a:r>
            <a:r>
              <a:rPr lang="ja-JP" altLang="en-US" dirty="0" smtClean="0"/>
              <a:t>例文４</a:t>
            </a:r>
            <a:r>
              <a:rPr lang="ja-JP" altLang="en-US" dirty="0"/>
              <a:t>では、「その」や「ある」を名詞の前に使用して、照応的機能の違いを示しています</a:t>
            </a:r>
            <a:r>
              <a:rPr lang="ja-JP" altLang="en-US" dirty="0" smtClean="0"/>
              <a:t>。「</a:t>
            </a:r>
            <a:r>
              <a:rPr lang="ja-JP" altLang="en-US" dirty="0"/>
              <a:t>その」の付いた名詞は照応的</a:t>
            </a:r>
            <a:r>
              <a:rPr lang="ja-JP" altLang="en-US" dirty="0" smtClean="0"/>
              <a:t>であり、</a:t>
            </a:r>
            <a:r>
              <a:rPr lang="ja-JP" altLang="en-US" dirty="0"/>
              <a:t>「ある」の付いたものは照応的ではありません。</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5</a:t>
            </a:fld>
            <a:endParaRPr lang="en-US"/>
          </a:p>
        </p:txBody>
      </p:sp>
    </p:spTree>
    <p:extLst>
      <p:ext uri="{BB962C8B-B14F-4D97-AF65-F5344CB8AC3E}">
        <p14:creationId xmlns:p14="http://schemas.microsoft.com/office/powerpoint/2010/main" val="2842831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a:t>しかし、日本語では、いつも「その」や「ある」のような修飾語を名詞の前に使うとは限りません。</a:t>
            </a:r>
            <a:r>
              <a:rPr lang="en-US" dirty="0"/>
              <a:t>  </a:t>
            </a:r>
            <a:r>
              <a:rPr lang="ja-JP" altLang="en-US" dirty="0"/>
              <a:t>例えば、</a:t>
            </a:r>
            <a:r>
              <a:rPr lang="ja-JP" altLang="en-US" dirty="0" smtClean="0"/>
              <a:t>例文５を</a:t>
            </a:r>
            <a:r>
              <a:rPr lang="ja-JP" altLang="en-US" dirty="0"/>
              <a:t>見てください。この例では、名詞（ここでは「おにぎり」と「お茶」）の前に修飾語は使用されていません。しかし、この</a:t>
            </a:r>
            <a:r>
              <a:rPr lang="ja-JP" altLang="en-US" dirty="0" smtClean="0"/>
              <a:t>文の前後の文脈なしでは、この</a:t>
            </a:r>
            <a:r>
              <a:rPr lang="ja-JP" altLang="en-US" dirty="0"/>
              <a:t>二つの名詞が照応的であるのか、そうでないの</a:t>
            </a:r>
            <a:r>
              <a:rPr lang="ja-JP" altLang="en-US" dirty="0" smtClean="0"/>
              <a:t>かは判断できません。文脈というのはある文が使用された具体的な状況を示す文章という意味です。</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6</a:t>
            </a:fld>
            <a:endParaRPr lang="en-US"/>
          </a:p>
        </p:txBody>
      </p:sp>
    </p:spTree>
    <p:extLst>
      <p:ext uri="{BB962C8B-B14F-4D97-AF65-F5344CB8AC3E}">
        <p14:creationId xmlns:p14="http://schemas.microsoft.com/office/powerpoint/2010/main" val="1260935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r>
              <a:rPr lang="ja-JP" altLang="en-US" dirty="0"/>
              <a:t>人間は前後の状況を関連づけずに一文だけ発話することはほとんどありません。ですから、文を一つだけ聞いた場合、聞き手はこの文の状況は何であるのか情報を得ようと自然に脳が働きます</a:t>
            </a:r>
            <a:r>
              <a:rPr lang="ja-JP" altLang="en-US" dirty="0" smtClean="0"/>
              <a:t>。例文６は</a:t>
            </a:r>
            <a:r>
              <a:rPr lang="ja-JP" altLang="en-US" dirty="0"/>
              <a:t>、前の例文５</a:t>
            </a:r>
            <a:r>
              <a:rPr lang="ja-JP" altLang="en-US" dirty="0" smtClean="0"/>
              <a:t>に文脈を含めたものです。例文６では、Ａ</a:t>
            </a:r>
            <a:r>
              <a:rPr lang="ja-JP" altLang="en-US" dirty="0"/>
              <a:t>さんとＢさんが話しています</a:t>
            </a:r>
            <a:r>
              <a:rPr lang="ja-JP" altLang="en-US" dirty="0" smtClean="0"/>
              <a:t>。ここでＢ</a:t>
            </a:r>
            <a:r>
              <a:rPr lang="ja-JP" altLang="en-US" dirty="0"/>
              <a:t>さんが言ったおにぎりとお茶は、Ａさんが作った特定のおにぎりと</a:t>
            </a:r>
            <a:r>
              <a:rPr lang="ja-JP" altLang="en-US" dirty="0" smtClean="0"/>
              <a:t>お茶を指していますから</a:t>
            </a:r>
            <a:r>
              <a:rPr lang="ja-JP" altLang="en-US" dirty="0"/>
              <a:t>、</a:t>
            </a:r>
            <a:r>
              <a:rPr lang="ja-JP" altLang="en-US" dirty="0" smtClean="0"/>
              <a:t>照応的であるという判断ができます</a:t>
            </a:r>
            <a:r>
              <a:rPr lang="ja-JP" altLang="en-US" dirty="0"/>
              <a:t>。</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7</a:t>
            </a:fld>
            <a:endParaRPr lang="en-US"/>
          </a:p>
        </p:txBody>
      </p:sp>
    </p:spTree>
    <p:extLst>
      <p:ext uri="{BB962C8B-B14F-4D97-AF65-F5344CB8AC3E}">
        <p14:creationId xmlns:p14="http://schemas.microsoft.com/office/powerpoint/2010/main" val="2688439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062"/>
            <a:r>
              <a:rPr lang="ja-JP" altLang="en-US" dirty="0" smtClean="0"/>
              <a:t>例文７で</a:t>
            </a:r>
            <a:r>
              <a:rPr lang="ja-JP" altLang="en-US" dirty="0"/>
              <a:t>は</a:t>
            </a:r>
            <a:r>
              <a:rPr lang="ja-JP" altLang="en-US" dirty="0" smtClean="0"/>
              <a:t>違う文脈を使っています。例文７で</a:t>
            </a:r>
            <a:r>
              <a:rPr lang="ja-JP" altLang="en-US" dirty="0"/>
              <a:t>のＡさんの使用した</a:t>
            </a:r>
            <a:r>
              <a:rPr lang="ja-JP" altLang="en-US" dirty="0" smtClean="0"/>
              <a:t>名詞も</a:t>
            </a:r>
            <a:r>
              <a:rPr lang="ja-JP" altLang="en-US" dirty="0"/>
              <a:t>Ｂ</a:t>
            </a:r>
            <a:r>
              <a:rPr lang="ja-JP" altLang="en-US" dirty="0" smtClean="0"/>
              <a:t>さんの使用</a:t>
            </a:r>
            <a:r>
              <a:rPr lang="ja-JP" altLang="en-US" dirty="0"/>
              <a:t>した</a:t>
            </a:r>
            <a:r>
              <a:rPr lang="ja-JP" altLang="en-US" dirty="0" smtClean="0"/>
              <a:t>名詞の「</a:t>
            </a:r>
            <a:r>
              <a:rPr lang="ja-JP" altLang="en-US" dirty="0"/>
              <a:t>おにぎり」と「お茶</a:t>
            </a:r>
            <a:r>
              <a:rPr lang="ja-JP" altLang="en-US" dirty="0" smtClean="0"/>
              <a:t>」も特定</a:t>
            </a:r>
            <a:r>
              <a:rPr lang="ja-JP" altLang="en-US" dirty="0"/>
              <a:t>のものをさしていません。ですから、両方とも照応的ではありません。この二つの例で分かるように、名詞の照応性判断は文脈の解釈から行われるので、</a:t>
            </a:r>
            <a:r>
              <a:rPr lang="ja-JP" altLang="en-US" dirty="0" smtClean="0"/>
              <a:t>冠詞が存在しなくても、照応性判断は可能です。</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8</a:t>
            </a:fld>
            <a:endParaRPr lang="en-US"/>
          </a:p>
        </p:txBody>
      </p:sp>
    </p:spTree>
    <p:extLst>
      <p:ext uri="{BB962C8B-B14F-4D97-AF65-F5344CB8AC3E}">
        <p14:creationId xmlns:p14="http://schemas.microsoft.com/office/powerpoint/2010/main" val="4157839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a:t>では、最後に</a:t>
            </a:r>
            <a:r>
              <a:rPr lang="ja-JP" altLang="en-US" dirty="0" smtClean="0"/>
              <a:t>、文章の中に使用されている名詞の照応性</a:t>
            </a:r>
            <a:r>
              <a:rPr lang="ja-JP" altLang="en-US" dirty="0"/>
              <a:t>判断の練習をして</a:t>
            </a:r>
            <a:r>
              <a:rPr lang="ja-JP" altLang="en-US" dirty="0" smtClean="0"/>
              <a:t>みましょう。ここでは、ある文学作品から引用された文章を使ってみましょう。皆さんは、夏目漱</a:t>
            </a:r>
            <a:r>
              <a:rPr lang="ja-JP" altLang="en-US" dirty="0"/>
              <a:t>石という明治文学の作家を知っていますか。夏目の「こころ」という有名な小説の始めの方</a:t>
            </a:r>
            <a:r>
              <a:rPr lang="ja-JP" altLang="en-US" dirty="0" smtClean="0"/>
              <a:t>に例文８のような</a:t>
            </a:r>
            <a:r>
              <a:rPr lang="ja-JP" altLang="en-US" dirty="0"/>
              <a:t>文章があります</a:t>
            </a:r>
            <a:r>
              <a:rPr lang="ja-JP" altLang="en-US" dirty="0" smtClean="0"/>
              <a:t>。先ず</a:t>
            </a:r>
            <a:r>
              <a:rPr lang="ja-JP" altLang="en-US" dirty="0"/>
              <a:t>、始めの「電報」は「国元から帰れという」という修飾するものが</a:t>
            </a:r>
            <a:r>
              <a:rPr lang="ja-JP" altLang="en-US" dirty="0" smtClean="0"/>
              <a:t>ありますが、聞き手には、照応的ではありません。</a:t>
            </a:r>
            <a:r>
              <a:rPr lang="ja-JP" altLang="en-US" dirty="0"/>
              <a:t>２度目の「電報」は、始めの「電報」と同じものを指しますから、照応的</a:t>
            </a:r>
            <a:r>
              <a:rPr lang="ja-JP" altLang="en-US" dirty="0" smtClean="0"/>
              <a:t>であると言えますね。</a:t>
            </a:r>
            <a:r>
              <a:rPr lang="en-US" altLang="ja-JP" dirty="0" smtClean="0"/>
              <a:t>McClellan </a:t>
            </a:r>
            <a:r>
              <a:rPr lang="ja-JP" altLang="en-US" dirty="0" smtClean="0"/>
              <a:t>という有名な文学の学者による英訳を参考になさってください。</a:t>
            </a:r>
            <a:endParaRPr lang="en-US" dirty="0"/>
          </a:p>
          <a:p>
            <a:endParaRPr lang="en-US" dirty="0"/>
          </a:p>
        </p:txBody>
      </p:sp>
      <p:sp>
        <p:nvSpPr>
          <p:cNvPr id="4" name="Slide Number Placeholder 3"/>
          <p:cNvSpPr>
            <a:spLocks noGrp="1"/>
          </p:cNvSpPr>
          <p:nvPr>
            <p:ph type="sldNum" sz="quarter" idx="10"/>
          </p:nvPr>
        </p:nvSpPr>
        <p:spPr/>
        <p:txBody>
          <a:bodyPr/>
          <a:lstStyle/>
          <a:p>
            <a:fld id="{2545BF76-EC9F-4E4A-835D-83C2FFAA4622}" type="slidenum">
              <a:rPr lang="en-US" smtClean="0"/>
              <a:t>9</a:t>
            </a:fld>
            <a:endParaRPr lang="en-US"/>
          </a:p>
        </p:txBody>
      </p:sp>
    </p:spTree>
    <p:extLst>
      <p:ext uri="{BB962C8B-B14F-4D97-AF65-F5344CB8AC3E}">
        <p14:creationId xmlns:p14="http://schemas.microsoft.com/office/powerpoint/2010/main" val="3580325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90B5DE-EB2E-458C-BA0A-C89E1B04CCDE}" type="datetimeFigureOut">
              <a:rPr lang="en-US" smtClean="0"/>
              <a:t>2015/11/12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02983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0B5DE-EB2E-458C-BA0A-C89E1B04CCDE}" type="datetimeFigureOut">
              <a:rPr lang="en-US" smtClean="0"/>
              <a:t>2015/11/12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822594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0B5DE-EB2E-458C-BA0A-C89E1B04CCDE}" type="datetimeFigureOut">
              <a:rPr lang="en-US" smtClean="0"/>
              <a:t>2015/11/12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651475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0B5DE-EB2E-458C-BA0A-C89E1B04CCDE}" type="datetimeFigureOut">
              <a:rPr lang="en-US" smtClean="0"/>
              <a:t>2015/11/12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770075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90B5DE-EB2E-458C-BA0A-C89E1B04CCDE}" type="datetimeFigureOut">
              <a:rPr lang="en-US" smtClean="0"/>
              <a:t>2015/11/12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897353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90B5DE-EB2E-458C-BA0A-C89E1B04CCDE}" type="datetimeFigureOut">
              <a:rPr lang="en-US" smtClean="0"/>
              <a:t>2015/11/12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245592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90B5DE-EB2E-458C-BA0A-C89E1B04CCDE}" type="datetimeFigureOut">
              <a:rPr lang="en-US" smtClean="0"/>
              <a:t>2015/11/12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754680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90B5DE-EB2E-458C-BA0A-C89E1B04CCDE}" type="datetimeFigureOut">
              <a:rPr lang="en-US" smtClean="0"/>
              <a:t>2015/11/12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1020431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90B5DE-EB2E-458C-BA0A-C89E1B04CCDE}" type="datetimeFigureOut">
              <a:rPr lang="en-US" smtClean="0"/>
              <a:t>2015/11/12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1110313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0B5DE-EB2E-458C-BA0A-C89E1B04CCDE}" type="datetimeFigureOut">
              <a:rPr lang="en-US" smtClean="0"/>
              <a:t>2015/11/12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255611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0B5DE-EB2E-458C-BA0A-C89E1B04CCDE}" type="datetimeFigureOut">
              <a:rPr lang="en-US" smtClean="0"/>
              <a:t>2015/11/12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76EA3-97A8-465E-92C1-BD7422E3045A}" type="slidenum">
              <a:rPr lang="en-US" smtClean="0"/>
              <a:t>‹#›</a:t>
            </a:fld>
            <a:endParaRPr lang="en-US"/>
          </a:p>
        </p:txBody>
      </p:sp>
    </p:spTree>
    <p:extLst>
      <p:ext uri="{BB962C8B-B14F-4D97-AF65-F5344CB8AC3E}">
        <p14:creationId xmlns:p14="http://schemas.microsoft.com/office/powerpoint/2010/main" val="22621044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0B5DE-EB2E-458C-BA0A-C89E1B04CCDE}" type="datetimeFigureOut">
              <a:rPr lang="en-US" smtClean="0"/>
              <a:t>2015/11/12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76EA3-97A8-465E-92C1-BD7422E3045A}" type="slidenum">
              <a:rPr lang="en-US" smtClean="0"/>
              <a:t>‹#›</a:t>
            </a:fld>
            <a:endParaRPr lang="en-US"/>
          </a:p>
        </p:txBody>
      </p:sp>
    </p:spTree>
    <p:extLst>
      <p:ext uri="{BB962C8B-B14F-4D97-AF65-F5344CB8AC3E}">
        <p14:creationId xmlns:p14="http://schemas.microsoft.com/office/powerpoint/2010/main" val="31890803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ja-JP" altLang="en-US" dirty="0" smtClean="0"/>
              <a:t>日本語の文章における名詞の照応性判断</a:t>
            </a:r>
            <a:endParaRPr lang="en-US" dirty="0"/>
          </a:p>
        </p:txBody>
      </p:sp>
      <p:sp>
        <p:nvSpPr>
          <p:cNvPr id="3" name="Subtitle 2"/>
          <p:cNvSpPr>
            <a:spLocks noGrp="1"/>
          </p:cNvSpPr>
          <p:nvPr>
            <p:ph type="subTitle" idx="1"/>
          </p:nvPr>
        </p:nvSpPr>
        <p:spPr/>
        <p:txBody>
          <a:bodyPr>
            <a:normAutofit/>
          </a:bodyPr>
          <a:lstStyle/>
          <a:p>
            <a:r>
              <a:rPr lang="ja-JP" altLang="en-US" dirty="0" smtClean="0"/>
              <a:t>アマースト・カレッジ</a:t>
            </a:r>
            <a:endParaRPr lang="en-US" altLang="ja-JP" dirty="0" smtClean="0"/>
          </a:p>
          <a:p>
            <a:r>
              <a:rPr lang="en-US" altLang="ja-JP" dirty="0" smtClean="0"/>
              <a:t>Amherst College</a:t>
            </a:r>
          </a:p>
          <a:p>
            <a:r>
              <a:rPr lang="ja-JP" altLang="en-US" dirty="0" smtClean="0"/>
              <a:t>多和　</a:t>
            </a:r>
            <a:r>
              <a:rPr lang="ja-JP" altLang="en-US" dirty="0" err="1" smtClean="0"/>
              <a:t>わ</a:t>
            </a:r>
            <a:r>
              <a:rPr lang="ja-JP" altLang="en-US" dirty="0" smtClean="0"/>
              <a:t>子</a:t>
            </a:r>
            <a:endParaRPr lang="en-US" altLang="ja-JP" dirty="0" smtClean="0"/>
          </a:p>
          <a:p>
            <a:endParaRPr lang="en-US" dirty="0"/>
          </a:p>
        </p:txBody>
      </p:sp>
    </p:spTree>
    <p:extLst>
      <p:ext uri="{BB962C8B-B14F-4D97-AF65-F5344CB8AC3E}">
        <p14:creationId xmlns:p14="http://schemas.microsoft.com/office/powerpoint/2010/main" val="34614456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練習（２）</a:t>
            </a:r>
            <a:endParaRPr lang="en-US" dirty="0"/>
          </a:p>
        </p:txBody>
      </p:sp>
      <p:sp>
        <p:nvSpPr>
          <p:cNvPr id="3" name="Content Placeholder 2"/>
          <p:cNvSpPr>
            <a:spLocks noGrp="1"/>
          </p:cNvSpPr>
          <p:nvPr>
            <p:ph idx="1"/>
          </p:nvPr>
        </p:nvSpPr>
        <p:spPr/>
        <p:txBody>
          <a:bodyPr/>
          <a:lstStyle/>
          <a:p>
            <a:pPr marL="0" indent="0">
              <a:buNone/>
            </a:pPr>
            <a:r>
              <a:rPr lang="ja-JP" altLang="en-US" dirty="0"/>
              <a:t>（</a:t>
            </a:r>
            <a:r>
              <a:rPr lang="ja-JP" altLang="en-US" dirty="0" smtClean="0"/>
              <a:t>例文９</a:t>
            </a:r>
            <a:r>
              <a:rPr lang="ja-JP" altLang="en-US" dirty="0"/>
              <a:t>）　</a:t>
            </a:r>
            <a:endParaRPr lang="en-US" dirty="0"/>
          </a:p>
          <a:p>
            <a:pPr marL="0" indent="0">
              <a:buNone/>
            </a:pPr>
            <a:r>
              <a:rPr lang="ja-JP" altLang="en-US" dirty="0"/>
              <a:t>私の家はそんなに大きな</a:t>
            </a:r>
            <a:r>
              <a:rPr lang="ja-JP" altLang="en-US" dirty="0">
                <a:solidFill>
                  <a:srgbClr val="FF0000"/>
                </a:solidFill>
              </a:rPr>
              <a:t>家</a:t>
            </a:r>
            <a:r>
              <a:rPr lang="ja-JP" altLang="en-US" dirty="0"/>
              <a:t>ではないのだが、うちを訪ねてくる人は、</a:t>
            </a:r>
            <a:r>
              <a:rPr lang="ja-JP" altLang="en-US" dirty="0">
                <a:solidFill>
                  <a:srgbClr val="FF0000"/>
                </a:solidFill>
              </a:rPr>
              <a:t>台所</a:t>
            </a:r>
            <a:r>
              <a:rPr lang="ja-JP" altLang="en-US" dirty="0"/>
              <a:t>が大きいと言って、皆が驚く</a:t>
            </a:r>
            <a:r>
              <a:rPr lang="ja-JP" altLang="en-US" dirty="0" smtClean="0"/>
              <a:t>。</a:t>
            </a:r>
            <a:r>
              <a:rPr lang="ja-JP" altLang="en-US" dirty="0"/>
              <a:t>私</a:t>
            </a:r>
            <a:r>
              <a:rPr lang="ja-JP" altLang="en-US" dirty="0" smtClean="0"/>
              <a:t>は大きい</a:t>
            </a:r>
            <a:r>
              <a:rPr lang="ja-JP" altLang="en-US" dirty="0" smtClean="0">
                <a:solidFill>
                  <a:srgbClr val="FF0000"/>
                </a:solidFill>
              </a:rPr>
              <a:t>台所</a:t>
            </a:r>
            <a:r>
              <a:rPr lang="ja-JP" altLang="en-US" dirty="0" smtClean="0"/>
              <a:t>はそんなに好きではないのだが・・・。</a:t>
            </a:r>
            <a:endParaRPr lang="en-US" altLang="ja-JP" dirty="0" smtClean="0"/>
          </a:p>
          <a:p>
            <a:endParaRPr lang="en-US" dirty="0"/>
          </a:p>
          <a:p>
            <a:r>
              <a:rPr lang="ja-JP" altLang="en-US" dirty="0" smtClean="0"/>
              <a:t>連鎖的情報に基づく解釈 </a:t>
            </a:r>
            <a:r>
              <a:rPr lang="en-US" altLang="ja-JP" dirty="0" smtClean="0"/>
              <a:t>(Chafe, 1976)</a:t>
            </a:r>
            <a:endParaRPr lang="en-US" dirty="0"/>
          </a:p>
          <a:p>
            <a:pPr marL="0" indent="0">
              <a:buNone/>
            </a:pPr>
            <a:endParaRPr lang="en-US" dirty="0"/>
          </a:p>
          <a:p>
            <a:endParaRPr lang="en-US" dirty="0"/>
          </a:p>
        </p:txBody>
      </p:sp>
    </p:spTree>
    <p:extLst>
      <p:ext uri="{BB962C8B-B14F-4D97-AF65-F5344CB8AC3E}">
        <p14:creationId xmlns:p14="http://schemas.microsoft.com/office/powerpoint/2010/main" val="6163533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ja-JP" altLang="en-US" dirty="0" smtClean="0"/>
              <a:t>まとめ・終わりに</a:t>
            </a:r>
            <a:endParaRPr lang="en-US" dirty="0"/>
          </a:p>
        </p:txBody>
      </p:sp>
      <p:sp>
        <p:nvSpPr>
          <p:cNvPr id="3" name="Content Placeholder 2"/>
          <p:cNvSpPr>
            <a:spLocks noGrp="1"/>
          </p:cNvSpPr>
          <p:nvPr>
            <p:ph idx="1"/>
          </p:nvPr>
        </p:nvSpPr>
        <p:spPr/>
        <p:txBody>
          <a:bodyPr>
            <a:normAutofit/>
          </a:bodyPr>
          <a:lstStyle/>
          <a:p>
            <a:pPr marL="0" indent="0">
              <a:buNone/>
            </a:pPr>
            <a:r>
              <a:rPr lang="ja-JP" altLang="en-US" dirty="0" smtClean="0"/>
              <a:t>まとめ：</a:t>
            </a:r>
            <a:endParaRPr lang="en-US" altLang="ja-JP" dirty="0" smtClean="0"/>
          </a:p>
          <a:p>
            <a:pPr marL="0" indent="0">
              <a:buNone/>
            </a:pPr>
            <a:r>
              <a:rPr lang="ja-JP" altLang="en-US" dirty="0" smtClean="0"/>
              <a:t>修飾語のない名詞の照応性判断は文脈がなければ不可能。</a:t>
            </a:r>
            <a:endParaRPr lang="en-US" altLang="ja-JP" dirty="0" smtClean="0"/>
          </a:p>
          <a:p>
            <a:pPr marL="0" indent="0">
              <a:buNone/>
            </a:pPr>
            <a:endParaRPr lang="en-US" altLang="ja-JP" dirty="0" smtClean="0"/>
          </a:p>
          <a:p>
            <a:pPr marL="0" indent="0">
              <a:buNone/>
            </a:pPr>
            <a:r>
              <a:rPr lang="ja-JP" altLang="en-US" dirty="0"/>
              <a:t>終わり</a:t>
            </a:r>
            <a:r>
              <a:rPr lang="ja-JP" altLang="en-US" dirty="0" smtClean="0"/>
              <a:t>に</a:t>
            </a:r>
            <a:r>
              <a:rPr lang="ja-JP" altLang="en-US" dirty="0"/>
              <a:t>：</a:t>
            </a:r>
            <a:endParaRPr lang="en-US" altLang="ja-JP" dirty="0" smtClean="0"/>
          </a:p>
          <a:p>
            <a:pPr marL="0" indent="0">
              <a:buNone/>
            </a:pPr>
            <a:r>
              <a:rPr lang="ja-JP" altLang="en-US" dirty="0" smtClean="0"/>
              <a:t>日本語における修飾語のない名詞の照応性判断には、ここで取り上げられていない複雑な面も多い。</a:t>
            </a:r>
            <a:endParaRPr lang="en-US" altLang="ja-JP" dirty="0" smtClean="0"/>
          </a:p>
          <a:p>
            <a:pPr marL="0" indent="0">
              <a:buNone/>
            </a:pPr>
            <a:endParaRPr lang="en-US" altLang="ja-JP" dirty="0" smtClean="0"/>
          </a:p>
        </p:txBody>
      </p:sp>
    </p:spTree>
    <p:extLst>
      <p:ext uri="{BB962C8B-B14F-4D97-AF65-F5344CB8AC3E}">
        <p14:creationId xmlns:p14="http://schemas.microsoft.com/office/powerpoint/2010/main" val="304182176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参考</a:t>
            </a:r>
            <a:r>
              <a:rPr lang="ja-JP" altLang="en-US" dirty="0" smtClean="0"/>
              <a:t>文献・引用文献</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sz="2600" dirty="0" smtClean="0"/>
              <a:t>Chesterman, A. 1991. On definiteness: a study with special reference to 	English and Finish. Cambridge: Cambridge University Press. </a:t>
            </a:r>
          </a:p>
          <a:p>
            <a:pPr marL="0" indent="0">
              <a:buNone/>
            </a:pPr>
            <a:r>
              <a:rPr lang="en-US" sz="2600" dirty="0" smtClean="0"/>
              <a:t>Chafe, W. 1976. </a:t>
            </a:r>
            <a:r>
              <a:rPr lang="en-US" sz="2600" dirty="0" err="1" smtClean="0"/>
              <a:t>Giveness</a:t>
            </a:r>
            <a:r>
              <a:rPr lang="en-US" sz="2600" dirty="0" smtClean="0"/>
              <a:t>, </a:t>
            </a:r>
            <a:r>
              <a:rPr lang="en-US" sz="2600" dirty="0" err="1" smtClean="0"/>
              <a:t>contrastiveness</a:t>
            </a:r>
            <a:r>
              <a:rPr lang="en-US" sz="2600" dirty="0" smtClean="0"/>
              <a:t>, definiteness, subjects, topics and 	point of 	view. In Subject and topic, ed. C.N. Li, 25-55. New York: 	Academic Press.</a:t>
            </a:r>
          </a:p>
          <a:p>
            <a:pPr marL="0" indent="0">
              <a:buNone/>
            </a:pPr>
            <a:r>
              <a:rPr lang="en-US" sz="2600" dirty="0" smtClean="0"/>
              <a:t>Du Bois, J. 1980. Beyond definiteness: The trace of identity in discourse. In 	The pear stories: Cognitive, cultural, and linguistic aspects of 	narrative production, ed. 	W. Chafe, 203-274. Norwood, NJ: </a:t>
            </a:r>
            <a:r>
              <a:rPr lang="en-US" sz="2600" dirty="0" err="1" smtClean="0"/>
              <a:t>Ablex</a:t>
            </a:r>
            <a:r>
              <a:rPr lang="en-US" sz="2600" dirty="0" smtClean="0"/>
              <a:t> 	Publishing Corporation.</a:t>
            </a:r>
          </a:p>
          <a:p>
            <a:pPr marL="0" indent="0">
              <a:buNone/>
            </a:pPr>
            <a:r>
              <a:rPr lang="en-US" sz="2600" dirty="0" err="1" smtClean="0"/>
              <a:t>Natsume</a:t>
            </a:r>
            <a:r>
              <a:rPr lang="en-US" sz="2600" dirty="0" smtClean="0"/>
              <a:t>, S. 1971. </a:t>
            </a:r>
            <a:r>
              <a:rPr lang="en-US" sz="2600" dirty="0" err="1" smtClean="0"/>
              <a:t>Kokoro</a:t>
            </a:r>
            <a:r>
              <a:rPr lang="en-US" sz="2600" dirty="0" smtClean="0"/>
              <a:t>. Tokyo: Kodansha.</a:t>
            </a:r>
          </a:p>
          <a:p>
            <a:pPr marL="0" indent="0">
              <a:buNone/>
            </a:pPr>
            <a:r>
              <a:rPr lang="en-US" sz="2600" dirty="0" smtClean="0"/>
              <a:t>McClellan, E. 1957. </a:t>
            </a:r>
            <a:r>
              <a:rPr lang="en-US" sz="2600" dirty="0" err="1" smtClean="0"/>
              <a:t>Kokoro</a:t>
            </a:r>
            <a:r>
              <a:rPr lang="en-US" sz="2600" dirty="0" smtClean="0"/>
              <a:t> (translation of </a:t>
            </a:r>
            <a:r>
              <a:rPr lang="en-US" sz="2600" dirty="0" err="1" smtClean="0"/>
              <a:t>Kokoro</a:t>
            </a:r>
            <a:r>
              <a:rPr lang="en-US" sz="2600" dirty="0" smtClean="0"/>
              <a:t>). Chicago: Gateway Editions.</a:t>
            </a:r>
          </a:p>
          <a:p>
            <a:pPr marL="0" indent="0">
              <a:buNone/>
            </a:pPr>
            <a:r>
              <a:rPr lang="en-US" sz="2600" dirty="0" smtClean="0"/>
              <a:t>Tawa, W. 1993. Interpretation of definiteness: with special reference to 	Japanese. Word. Vl. 44. No. 3. pp. 379-396. </a:t>
            </a:r>
          </a:p>
          <a:p>
            <a:pPr marL="0" indent="0">
              <a:buNone/>
            </a:pPr>
            <a:r>
              <a:rPr lang="en-US" sz="2600" dirty="0" smtClean="0"/>
              <a:t>Tawa, W. 1999. Definiteness and bare noun phrases in Japanese. Linguistics: 	In search for the human mind. Tokyo: </a:t>
            </a:r>
            <a:r>
              <a:rPr lang="en-US" sz="2600" dirty="0" err="1" smtClean="0"/>
              <a:t>Kaitakusha</a:t>
            </a:r>
            <a:r>
              <a:rPr lang="en-US" sz="2600" dirty="0" smtClean="0"/>
              <a:t>. pp. 652-673. 1999.</a:t>
            </a:r>
            <a:endParaRPr lang="en-US" sz="2600" dirty="0"/>
          </a:p>
          <a:p>
            <a:pPr marL="0" indent="0">
              <a:buNone/>
            </a:pPr>
            <a:endParaRPr lang="en-US" sz="2000" dirty="0" smtClean="0"/>
          </a:p>
          <a:p>
            <a:pPr marL="0" indent="0">
              <a:buNone/>
            </a:pPr>
            <a:endParaRPr lang="en-US" sz="2400" dirty="0"/>
          </a:p>
          <a:p>
            <a:pPr marL="0" indent="0">
              <a:buNone/>
            </a:pPr>
            <a:endParaRPr lang="en-US" sz="2400"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3335859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ja-JP" altLang="en-US" dirty="0" smtClean="0"/>
              <a:t>講義内容</a:t>
            </a:r>
            <a:endParaRPr lang="en-US" dirty="0"/>
          </a:p>
        </p:txBody>
      </p:sp>
      <p:sp>
        <p:nvSpPr>
          <p:cNvPr id="5" name="Content Placeholder 4"/>
          <p:cNvSpPr>
            <a:spLocks noGrp="1"/>
          </p:cNvSpPr>
          <p:nvPr>
            <p:ph idx="1"/>
          </p:nvPr>
        </p:nvSpPr>
        <p:spPr/>
        <p:txBody>
          <a:bodyPr>
            <a:normAutofit fontScale="92500" lnSpcReduction="20000"/>
          </a:bodyPr>
          <a:lstStyle/>
          <a:p>
            <a:pPr marL="0" indent="0">
              <a:buNone/>
            </a:pPr>
            <a:r>
              <a:rPr lang="ja-JP" altLang="en-US" dirty="0" smtClean="0"/>
              <a:t>講義の課題：</a:t>
            </a:r>
            <a:endParaRPr lang="en-US" altLang="ja-JP" dirty="0" smtClean="0"/>
          </a:p>
          <a:p>
            <a:pPr marL="0" indent="0">
              <a:buNone/>
            </a:pPr>
            <a:r>
              <a:rPr lang="ja-JP" altLang="en-US" dirty="0" smtClean="0"/>
              <a:t>日本語の文章の中の名詞が指すものは、特定のものなのか、特定のものではないのか。</a:t>
            </a:r>
            <a:endParaRPr lang="en-US" altLang="ja-JP" dirty="0" smtClean="0"/>
          </a:p>
          <a:p>
            <a:pPr marL="0" indent="0">
              <a:buNone/>
            </a:pPr>
            <a:endParaRPr lang="en-US" altLang="ja-JP" dirty="0"/>
          </a:p>
          <a:p>
            <a:pPr marL="0" indent="0">
              <a:buNone/>
            </a:pPr>
            <a:r>
              <a:rPr lang="ja-JP" altLang="en-US" dirty="0" smtClean="0"/>
              <a:t>講義のながれ：</a:t>
            </a:r>
            <a:endParaRPr lang="en-US" altLang="ja-JP" dirty="0" smtClean="0"/>
          </a:p>
          <a:p>
            <a:r>
              <a:rPr lang="ja-JP" altLang="en-US" dirty="0" smtClean="0"/>
              <a:t>英語の場合</a:t>
            </a:r>
            <a:endParaRPr lang="en-US" altLang="ja-JP" dirty="0" smtClean="0"/>
          </a:p>
          <a:p>
            <a:r>
              <a:rPr lang="ja-JP" altLang="en-US" dirty="0" smtClean="0"/>
              <a:t>日本語の場合</a:t>
            </a:r>
            <a:endParaRPr lang="en-US" altLang="ja-JP" dirty="0" smtClean="0"/>
          </a:p>
          <a:p>
            <a:pPr marL="457200" lvl="1" indent="0">
              <a:buNone/>
            </a:pPr>
            <a:r>
              <a:rPr lang="en-US" altLang="ja-JP" dirty="0" smtClean="0"/>
              <a:t>(1) </a:t>
            </a:r>
            <a:r>
              <a:rPr lang="ja-JP" altLang="en-US" dirty="0" smtClean="0"/>
              <a:t>名詞の前に他の言葉が使用された場合</a:t>
            </a:r>
            <a:endParaRPr lang="en-US" altLang="ja-JP" dirty="0" smtClean="0"/>
          </a:p>
          <a:p>
            <a:pPr marL="457200" lvl="1" indent="0">
              <a:buNone/>
            </a:pPr>
            <a:r>
              <a:rPr lang="en-US" altLang="ja-JP" dirty="0" smtClean="0"/>
              <a:t>(2) </a:t>
            </a:r>
            <a:r>
              <a:rPr lang="ja-JP" altLang="en-US" dirty="0" smtClean="0"/>
              <a:t>名詞の前に他の言葉が使用されない場合</a:t>
            </a:r>
            <a:endParaRPr lang="en-US" altLang="ja-JP" dirty="0" smtClean="0"/>
          </a:p>
          <a:p>
            <a:r>
              <a:rPr lang="ja-JP" altLang="en-US" dirty="0" smtClean="0"/>
              <a:t>練習</a:t>
            </a:r>
            <a:endParaRPr lang="en-US" altLang="ja-JP" dirty="0" smtClean="0"/>
          </a:p>
          <a:p>
            <a:pPr marL="457200" lvl="1" indent="0">
              <a:buNone/>
            </a:pPr>
            <a:endParaRPr lang="en-US" altLang="ja-JP" dirty="0" smtClean="0"/>
          </a:p>
        </p:txBody>
      </p:sp>
    </p:spTree>
    <p:extLst>
      <p:ext uri="{BB962C8B-B14F-4D97-AF65-F5344CB8AC3E}">
        <p14:creationId xmlns:p14="http://schemas.microsoft.com/office/powerpoint/2010/main" val="13537126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英語の場合</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ja-JP" altLang="en-US" dirty="0"/>
              <a:t>（</a:t>
            </a:r>
            <a:r>
              <a:rPr lang="ja-JP" altLang="en-US" dirty="0" smtClean="0"/>
              <a:t>例文１）</a:t>
            </a:r>
            <a:endParaRPr lang="en-US" altLang="ja-JP" dirty="0" smtClean="0"/>
          </a:p>
          <a:p>
            <a:pPr marL="0" indent="0">
              <a:buNone/>
            </a:pPr>
            <a:r>
              <a:rPr lang="en-US" dirty="0" smtClean="0"/>
              <a:t>I </a:t>
            </a:r>
            <a:r>
              <a:rPr lang="en-US" dirty="0"/>
              <a:t>read </a:t>
            </a:r>
            <a:r>
              <a:rPr lang="en-US" dirty="0">
                <a:solidFill>
                  <a:srgbClr val="FF0000"/>
                </a:solidFill>
              </a:rPr>
              <a:t>the</a:t>
            </a:r>
            <a:r>
              <a:rPr lang="en-US" dirty="0"/>
              <a:t> book yesterday</a:t>
            </a:r>
            <a:r>
              <a:rPr lang="en-US" dirty="0" smtClean="0"/>
              <a:t>.</a:t>
            </a:r>
          </a:p>
          <a:p>
            <a:pPr marL="0" indent="0">
              <a:buNone/>
            </a:pPr>
            <a:endParaRPr lang="en-US" dirty="0"/>
          </a:p>
          <a:p>
            <a:pPr marL="0" indent="0">
              <a:buNone/>
            </a:pPr>
            <a:r>
              <a:rPr lang="ja-JP" altLang="en-US" dirty="0"/>
              <a:t>（</a:t>
            </a:r>
            <a:r>
              <a:rPr lang="ja-JP" altLang="en-US" dirty="0" smtClean="0"/>
              <a:t>例文２）</a:t>
            </a:r>
            <a:endParaRPr lang="en-US" altLang="ja-JP" dirty="0" smtClean="0"/>
          </a:p>
          <a:p>
            <a:pPr marL="0" indent="0">
              <a:buNone/>
            </a:pPr>
            <a:r>
              <a:rPr lang="en-US" dirty="0" smtClean="0"/>
              <a:t>I </a:t>
            </a:r>
            <a:r>
              <a:rPr lang="en-US" dirty="0"/>
              <a:t>read </a:t>
            </a:r>
            <a:r>
              <a:rPr lang="en-US" dirty="0">
                <a:solidFill>
                  <a:srgbClr val="FF0000"/>
                </a:solidFill>
              </a:rPr>
              <a:t>a</a:t>
            </a:r>
            <a:r>
              <a:rPr lang="en-US" dirty="0"/>
              <a:t> book yesterday. </a:t>
            </a:r>
            <a:endParaRPr lang="en-US" dirty="0" smtClean="0"/>
          </a:p>
          <a:p>
            <a:endParaRPr lang="en-US" dirty="0"/>
          </a:p>
          <a:p>
            <a:r>
              <a:rPr lang="ja-JP" altLang="en-US" dirty="0" smtClean="0"/>
              <a:t>冠詞 </a:t>
            </a:r>
            <a:r>
              <a:rPr lang="en-US" altLang="ja-JP" dirty="0" smtClean="0"/>
              <a:t>– the /</a:t>
            </a:r>
            <a:r>
              <a:rPr lang="ja-JP" altLang="en-US" dirty="0" smtClean="0"/>
              <a:t> </a:t>
            </a:r>
            <a:r>
              <a:rPr lang="en-US" altLang="ja-JP" dirty="0" smtClean="0"/>
              <a:t>a(n)</a:t>
            </a:r>
          </a:p>
          <a:p>
            <a:pPr marL="0" indent="0">
              <a:buNone/>
            </a:pPr>
            <a:r>
              <a:rPr lang="en-US" altLang="ja-JP" dirty="0"/>
              <a:t>	</a:t>
            </a:r>
            <a:r>
              <a:rPr lang="ja-JP" altLang="en-US" dirty="0" smtClean="0"/>
              <a:t>定冠詞 </a:t>
            </a:r>
            <a:r>
              <a:rPr lang="en-US" altLang="ja-JP" dirty="0" smtClean="0"/>
              <a:t>– the </a:t>
            </a:r>
          </a:p>
          <a:p>
            <a:pPr marL="0" indent="0">
              <a:buNone/>
            </a:pPr>
            <a:r>
              <a:rPr lang="en-US" altLang="ja-JP" dirty="0" smtClean="0"/>
              <a:t>	</a:t>
            </a:r>
            <a:r>
              <a:rPr lang="ja-JP" altLang="en-US" dirty="0" smtClean="0"/>
              <a:t>不定冠詞 </a:t>
            </a:r>
            <a:r>
              <a:rPr lang="en-US" altLang="ja-JP" dirty="0" smtClean="0"/>
              <a:t>– a(n)</a:t>
            </a:r>
            <a:endParaRPr lang="en-US" dirty="0"/>
          </a:p>
        </p:txBody>
      </p:sp>
    </p:spTree>
    <p:extLst>
      <p:ext uri="{BB962C8B-B14F-4D97-AF65-F5344CB8AC3E}">
        <p14:creationId xmlns:p14="http://schemas.microsoft.com/office/powerpoint/2010/main" val="29705662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用語の紹介</a:t>
            </a:r>
            <a:endParaRPr lang="en-US" dirty="0"/>
          </a:p>
        </p:txBody>
      </p:sp>
      <p:sp>
        <p:nvSpPr>
          <p:cNvPr id="3" name="Content Placeholder 2"/>
          <p:cNvSpPr>
            <a:spLocks noGrp="1"/>
          </p:cNvSpPr>
          <p:nvPr>
            <p:ph idx="1"/>
          </p:nvPr>
        </p:nvSpPr>
        <p:spPr/>
        <p:txBody>
          <a:bodyPr/>
          <a:lstStyle/>
          <a:p>
            <a:pPr lvl="0"/>
            <a:r>
              <a:rPr lang="ja-JP" altLang="en-US" dirty="0" smtClean="0"/>
              <a:t>冠詞 </a:t>
            </a:r>
            <a:r>
              <a:rPr lang="en-US" altLang="ja-JP" dirty="0" smtClean="0"/>
              <a:t>(article)</a:t>
            </a:r>
          </a:p>
          <a:p>
            <a:pPr marL="457200" lvl="1" indent="0">
              <a:buNone/>
            </a:pPr>
            <a:r>
              <a:rPr lang="ja-JP" altLang="en-US" dirty="0" smtClean="0"/>
              <a:t>定冠詞</a:t>
            </a:r>
            <a:r>
              <a:rPr lang="en-US" altLang="ja-JP" dirty="0" smtClean="0"/>
              <a:t>(definite article)</a:t>
            </a:r>
          </a:p>
          <a:p>
            <a:pPr marL="457200" lvl="1" indent="0">
              <a:buNone/>
            </a:pPr>
            <a:r>
              <a:rPr lang="ja-JP" altLang="en-US" dirty="0" smtClean="0"/>
              <a:t>不定冠詞 </a:t>
            </a:r>
            <a:r>
              <a:rPr lang="en-US" altLang="ja-JP" dirty="0" smtClean="0"/>
              <a:t>(indefinite article</a:t>
            </a:r>
            <a:r>
              <a:rPr lang="ja-JP" altLang="en-US" dirty="0" smtClean="0"/>
              <a:t>）</a:t>
            </a:r>
            <a:endParaRPr lang="en-US" altLang="ja-JP" dirty="0" smtClean="0"/>
          </a:p>
          <a:p>
            <a:pPr lvl="0"/>
            <a:r>
              <a:rPr lang="ja-JP" altLang="en-US" dirty="0" smtClean="0"/>
              <a:t>照応的</a:t>
            </a:r>
            <a:r>
              <a:rPr lang="en-US" altLang="ja-JP" dirty="0" smtClean="0"/>
              <a:t>(anaphoric)(</a:t>
            </a:r>
            <a:r>
              <a:rPr lang="ja-JP" altLang="en-US" dirty="0" smtClean="0"/>
              <a:t>である・ではない）</a:t>
            </a:r>
            <a:endParaRPr lang="en-US" dirty="0"/>
          </a:p>
          <a:p>
            <a:pPr lvl="0"/>
            <a:r>
              <a:rPr lang="ja-JP" altLang="en-US" dirty="0"/>
              <a:t>照応性</a:t>
            </a:r>
            <a:r>
              <a:rPr lang="ja-JP" altLang="en-US" dirty="0" smtClean="0"/>
              <a:t>判断</a:t>
            </a:r>
            <a:r>
              <a:rPr lang="en-US" altLang="ja-JP" dirty="0" smtClean="0"/>
              <a:t>(</a:t>
            </a:r>
            <a:r>
              <a:rPr lang="en-US" altLang="ja-JP" dirty="0" err="1" smtClean="0"/>
              <a:t>anaphoricity</a:t>
            </a:r>
            <a:r>
              <a:rPr lang="en-US" altLang="ja-JP" dirty="0" smtClean="0"/>
              <a:t> judgement)</a:t>
            </a:r>
            <a:endParaRPr lang="en-US" dirty="0"/>
          </a:p>
          <a:p>
            <a:pPr lvl="0"/>
            <a:r>
              <a:rPr lang="ja-JP" altLang="en-US" dirty="0" smtClean="0"/>
              <a:t>修飾語 </a:t>
            </a:r>
            <a:r>
              <a:rPr lang="en-US" altLang="ja-JP" dirty="0" smtClean="0"/>
              <a:t>(modifier)</a:t>
            </a:r>
            <a:endParaRPr lang="en-US" dirty="0"/>
          </a:p>
          <a:p>
            <a:pPr marL="0" indent="0">
              <a:buNone/>
            </a:pPr>
            <a:endParaRPr lang="en-US" dirty="0"/>
          </a:p>
        </p:txBody>
      </p:sp>
    </p:spTree>
    <p:extLst>
      <p:ext uri="{BB962C8B-B14F-4D97-AF65-F5344CB8AC3E}">
        <p14:creationId xmlns:p14="http://schemas.microsoft.com/office/powerpoint/2010/main" val="22388282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日本語の場合（１）</a:t>
            </a:r>
            <a:endParaRPr lang="en-US" dirty="0"/>
          </a:p>
        </p:txBody>
      </p:sp>
      <p:sp>
        <p:nvSpPr>
          <p:cNvPr id="8" name="Content Placeholder 7"/>
          <p:cNvSpPr>
            <a:spLocks noGrp="1"/>
          </p:cNvSpPr>
          <p:nvPr>
            <p:ph idx="1"/>
          </p:nvPr>
        </p:nvSpPr>
        <p:spPr/>
        <p:txBody>
          <a:bodyPr>
            <a:normAutofit fontScale="92500" lnSpcReduction="20000"/>
          </a:bodyPr>
          <a:lstStyle/>
          <a:p>
            <a:pPr marL="0" indent="0">
              <a:buNone/>
            </a:pPr>
            <a:r>
              <a:rPr lang="ja-JP" altLang="en-US" dirty="0" smtClean="0"/>
              <a:t>修飾語を使用した場合：</a:t>
            </a:r>
            <a:endParaRPr lang="en-US" altLang="ja-JP" dirty="0" smtClean="0"/>
          </a:p>
          <a:p>
            <a:endParaRPr lang="en-US" altLang="ja-JP" dirty="0"/>
          </a:p>
          <a:p>
            <a:pPr marL="0" indent="0">
              <a:buNone/>
            </a:pPr>
            <a:r>
              <a:rPr lang="ja-JP" altLang="en-US" dirty="0" smtClean="0"/>
              <a:t>（例文３）</a:t>
            </a:r>
            <a:endParaRPr lang="en-US" altLang="ja-JP" dirty="0" smtClean="0"/>
          </a:p>
          <a:p>
            <a:pPr marL="0" indent="0">
              <a:buNone/>
            </a:pPr>
            <a:r>
              <a:rPr lang="ja-JP" altLang="en-US" dirty="0" smtClean="0"/>
              <a:t>昨日</a:t>
            </a:r>
            <a:r>
              <a:rPr lang="ja-JP" altLang="en-US" dirty="0"/>
              <a:t>、</a:t>
            </a:r>
            <a:r>
              <a:rPr lang="ja-JP" altLang="en-US" dirty="0">
                <a:solidFill>
                  <a:srgbClr val="FF0000"/>
                </a:solidFill>
              </a:rPr>
              <a:t>その</a:t>
            </a:r>
            <a:r>
              <a:rPr lang="ja-JP" altLang="en-US" dirty="0"/>
              <a:t>本を読みました</a:t>
            </a:r>
            <a:r>
              <a:rPr lang="ja-JP" altLang="en-US" dirty="0" smtClean="0"/>
              <a:t>。</a:t>
            </a:r>
            <a:endParaRPr lang="en-US" altLang="ja-JP" dirty="0" smtClean="0"/>
          </a:p>
          <a:p>
            <a:pPr marL="0" indent="0">
              <a:buNone/>
            </a:pPr>
            <a:r>
              <a:rPr lang="en-US" altLang="ja-JP" dirty="0" smtClean="0"/>
              <a:t>(I read </a:t>
            </a:r>
            <a:r>
              <a:rPr lang="en-US" altLang="ja-JP" dirty="0" smtClean="0">
                <a:solidFill>
                  <a:srgbClr val="FF0000"/>
                </a:solidFill>
              </a:rPr>
              <a:t>that</a:t>
            </a:r>
            <a:r>
              <a:rPr lang="en-US" altLang="ja-JP" dirty="0" smtClean="0"/>
              <a:t> book yesterday)</a:t>
            </a:r>
          </a:p>
          <a:p>
            <a:pPr marL="0" indent="0">
              <a:buNone/>
            </a:pPr>
            <a:endParaRPr lang="en-US" dirty="0"/>
          </a:p>
          <a:p>
            <a:pPr marL="0" indent="0">
              <a:buNone/>
            </a:pPr>
            <a:r>
              <a:rPr lang="ja-JP" altLang="en-US" dirty="0"/>
              <a:t>（</a:t>
            </a:r>
            <a:r>
              <a:rPr lang="ja-JP" altLang="en-US" dirty="0" smtClean="0"/>
              <a:t>例文４）</a:t>
            </a:r>
            <a:endParaRPr lang="en-US" altLang="ja-JP" dirty="0" smtClean="0"/>
          </a:p>
          <a:p>
            <a:pPr marL="0" indent="0">
              <a:buNone/>
            </a:pPr>
            <a:r>
              <a:rPr lang="ja-JP" altLang="en-US" dirty="0" smtClean="0"/>
              <a:t>昨日</a:t>
            </a:r>
            <a:r>
              <a:rPr lang="ja-JP" altLang="en-US" dirty="0"/>
              <a:t>、</a:t>
            </a:r>
            <a:r>
              <a:rPr lang="ja-JP" altLang="en-US" dirty="0">
                <a:solidFill>
                  <a:srgbClr val="FF0000"/>
                </a:solidFill>
              </a:rPr>
              <a:t>ある</a:t>
            </a:r>
            <a:r>
              <a:rPr lang="ja-JP" altLang="en-US" dirty="0"/>
              <a:t>本を読みました</a:t>
            </a:r>
            <a:r>
              <a:rPr lang="ja-JP" altLang="en-US" dirty="0" smtClean="0"/>
              <a:t>。</a:t>
            </a:r>
            <a:endParaRPr lang="en-US" altLang="ja-JP" dirty="0" smtClean="0"/>
          </a:p>
          <a:p>
            <a:pPr marL="0" indent="0">
              <a:buNone/>
            </a:pPr>
            <a:r>
              <a:rPr lang="en-US" dirty="0" smtClean="0"/>
              <a:t>(I read </a:t>
            </a:r>
            <a:r>
              <a:rPr lang="en-US" dirty="0" smtClean="0">
                <a:solidFill>
                  <a:srgbClr val="FF0000"/>
                </a:solidFill>
              </a:rPr>
              <a:t>a certain </a:t>
            </a:r>
            <a:r>
              <a:rPr lang="en-US" dirty="0" smtClean="0"/>
              <a:t>book yesterday)</a:t>
            </a:r>
            <a:endParaRPr lang="en-US" dirty="0"/>
          </a:p>
          <a:p>
            <a:endParaRPr lang="en-US" dirty="0"/>
          </a:p>
        </p:txBody>
      </p:sp>
    </p:spTree>
    <p:extLst>
      <p:ext uri="{BB962C8B-B14F-4D97-AF65-F5344CB8AC3E}">
        <p14:creationId xmlns:p14="http://schemas.microsoft.com/office/powerpoint/2010/main" val="13347314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日本語の場合（２）</a:t>
            </a:r>
            <a:endParaRPr lang="en-US" dirty="0"/>
          </a:p>
        </p:txBody>
      </p:sp>
      <p:sp>
        <p:nvSpPr>
          <p:cNvPr id="3" name="Content Placeholder 2"/>
          <p:cNvSpPr>
            <a:spLocks noGrp="1"/>
          </p:cNvSpPr>
          <p:nvPr>
            <p:ph idx="1"/>
          </p:nvPr>
        </p:nvSpPr>
        <p:spPr/>
        <p:txBody>
          <a:bodyPr/>
          <a:lstStyle/>
          <a:p>
            <a:pPr marL="0" indent="0">
              <a:buNone/>
            </a:pPr>
            <a:r>
              <a:rPr lang="ja-JP" altLang="en-US" dirty="0" smtClean="0"/>
              <a:t>修飾語のない場合：</a:t>
            </a:r>
            <a:endParaRPr lang="en-US" altLang="ja-JP" dirty="0" smtClean="0"/>
          </a:p>
          <a:p>
            <a:endParaRPr lang="en-US" dirty="0"/>
          </a:p>
          <a:p>
            <a:pPr marL="0" indent="0">
              <a:buNone/>
            </a:pPr>
            <a:r>
              <a:rPr lang="ja-JP" altLang="en-US" dirty="0"/>
              <a:t>（</a:t>
            </a:r>
            <a:r>
              <a:rPr lang="ja-JP" altLang="en-US" dirty="0" smtClean="0"/>
              <a:t>例文５）</a:t>
            </a:r>
            <a:endParaRPr lang="en-US" altLang="ja-JP" dirty="0" smtClean="0"/>
          </a:p>
          <a:p>
            <a:pPr marL="0" indent="0">
              <a:buNone/>
            </a:pPr>
            <a:r>
              <a:rPr lang="ja-JP" altLang="en-US" dirty="0" smtClean="0"/>
              <a:t>集まりで、</a:t>
            </a:r>
            <a:r>
              <a:rPr lang="ja-JP" altLang="en-US" dirty="0" smtClean="0">
                <a:solidFill>
                  <a:srgbClr val="FF0000"/>
                </a:solidFill>
              </a:rPr>
              <a:t>おにぎり</a:t>
            </a:r>
            <a:r>
              <a:rPr lang="ja-JP" altLang="en-US" dirty="0"/>
              <a:t>は、</a:t>
            </a:r>
            <a:r>
              <a:rPr lang="ja-JP" altLang="en-US" dirty="0" smtClean="0"/>
              <a:t>出ましたが、</a:t>
            </a:r>
            <a:r>
              <a:rPr lang="ja-JP" altLang="en-US" dirty="0">
                <a:solidFill>
                  <a:srgbClr val="FF0000"/>
                </a:solidFill>
              </a:rPr>
              <a:t>お茶</a:t>
            </a:r>
            <a:r>
              <a:rPr lang="ja-JP" altLang="en-US" dirty="0"/>
              <a:t>は、出ませんでした</a:t>
            </a:r>
            <a:r>
              <a:rPr lang="ja-JP" altLang="en-US" dirty="0" smtClean="0"/>
              <a:t>。</a:t>
            </a:r>
            <a:endParaRPr lang="en-US" altLang="ja-JP" dirty="0" smtClean="0"/>
          </a:p>
          <a:p>
            <a:endParaRPr lang="en-US" dirty="0"/>
          </a:p>
          <a:p>
            <a:r>
              <a:rPr lang="ja-JP" altLang="en-US" dirty="0" smtClean="0"/>
              <a:t>照応性判断には</a:t>
            </a:r>
            <a:r>
              <a:rPr lang="ja-JP" altLang="en-US" dirty="0" smtClean="0">
                <a:solidFill>
                  <a:srgbClr val="FF0000"/>
                </a:solidFill>
              </a:rPr>
              <a:t>文脈</a:t>
            </a:r>
            <a:r>
              <a:rPr lang="ja-JP" altLang="en-US" dirty="0" smtClean="0"/>
              <a:t>が必要</a:t>
            </a:r>
            <a:endParaRPr lang="en-US" dirty="0"/>
          </a:p>
          <a:p>
            <a:endParaRPr lang="en-US" dirty="0"/>
          </a:p>
        </p:txBody>
      </p:sp>
    </p:spTree>
    <p:extLst>
      <p:ext uri="{BB962C8B-B14F-4D97-AF65-F5344CB8AC3E}">
        <p14:creationId xmlns:p14="http://schemas.microsoft.com/office/powerpoint/2010/main" val="5566787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dirty="0" smtClean="0"/>
              <a:t>修飾語のない名詞（１）</a:t>
            </a:r>
            <a:endParaRPr lang="en-US" dirty="0"/>
          </a:p>
        </p:txBody>
      </p:sp>
      <p:sp>
        <p:nvSpPr>
          <p:cNvPr id="3" name="Content Placeholder 2"/>
          <p:cNvSpPr>
            <a:spLocks noGrp="1"/>
          </p:cNvSpPr>
          <p:nvPr>
            <p:ph idx="1"/>
          </p:nvPr>
        </p:nvSpPr>
        <p:spPr/>
        <p:txBody>
          <a:bodyPr/>
          <a:lstStyle/>
          <a:p>
            <a:pPr marL="0" indent="0">
              <a:buNone/>
            </a:pPr>
            <a:r>
              <a:rPr lang="ja-JP" altLang="en-US" dirty="0"/>
              <a:t>（</a:t>
            </a:r>
            <a:r>
              <a:rPr lang="ja-JP" altLang="en-US" dirty="0" smtClean="0"/>
              <a:t>例文６</a:t>
            </a:r>
            <a:r>
              <a:rPr lang="ja-JP" altLang="en-US" dirty="0"/>
              <a:t>）</a:t>
            </a:r>
            <a:endParaRPr lang="en-US" dirty="0"/>
          </a:p>
          <a:p>
            <a:pPr marL="0" indent="0">
              <a:buNone/>
            </a:pPr>
            <a:r>
              <a:rPr lang="ja-JP" altLang="en-US" dirty="0"/>
              <a:t>Ａ</a:t>
            </a:r>
            <a:r>
              <a:rPr lang="ja-JP" altLang="en-US" dirty="0" smtClean="0"/>
              <a:t>：明日の集まりで</a:t>
            </a:r>
            <a:r>
              <a:rPr lang="ja-JP" altLang="en-US" dirty="0"/>
              <a:t>、皆に食べてもらおうと思って、</a:t>
            </a:r>
            <a:r>
              <a:rPr lang="ja-JP" altLang="en-US" dirty="0">
                <a:solidFill>
                  <a:srgbClr val="FF0000"/>
                </a:solidFill>
              </a:rPr>
              <a:t>おにぎり</a:t>
            </a:r>
            <a:r>
              <a:rPr lang="ja-JP" altLang="en-US" dirty="0"/>
              <a:t>を作って、</a:t>
            </a:r>
            <a:r>
              <a:rPr lang="ja-JP" altLang="en-US" dirty="0">
                <a:solidFill>
                  <a:srgbClr val="FF0000"/>
                </a:solidFill>
              </a:rPr>
              <a:t>お茶</a:t>
            </a:r>
            <a:r>
              <a:rPr lang="ja-JP" altLang="en-US" dirty="0"/>
              <a:t>と一緒に妹に預けたのですが</a:t>
            </a:r>
            <a:r>
              <a:rPr lang="ja-JP" altLang="en-US" dirty="0" smtClean="0"/>
              <a:t>。</a:t>
            </a:r>
            <a:endParaRPr lang="en-US" altLang="ja-JP" dirty="0" smtClean="0"/>
          </a:p>
          <a:p>
            <a:pPr marL="0" indent="0">
              <a:buNone/>
            </a:pPr>
            <a:endParaRPr lang="en-US" dirty="0"/>
          </a:p>
          <a:p>
            <a:pPr marL="0" indent="0">
              <a:buNone/>
            </a:pPr>
            <a:r>
              <a:rPr lang="ja-JP" altLang="en-US" dirty="0"/>
              <a:t>Ｂ：そう</a:t>
            </a:r>
            <a:r>
              <a:rPr lang="ja-JP" altLang="en-US" dirty="0" smtClean="0"/>
              <a:t>だったんです</a:t>
            </a:r>
            <a:r>
              <a:rPr lang="ja-JP" altLang="en-US" dirty="0"/>
              <a:t>か。集まり</a:t>
            </a:r>
            <a:r>
              <a:rPr lang="ja-JP" altLang="en-US" dirty="0" smtClean="0"/>
              <a:t>では、</a:t>
            </a:r>
            <a:r>
              <a:rPr lang="ja-JP" altLang="en-US" dirty="0">
                <a:solidFill>
                  <a:srgbClr val="FF0000"/>
                </a:solidFill>
              </a:rPr>
              <a:t>おにぎり</a:t>
            </a:r>
            <a:r>
              <a:rPr lang="ja-JP" altLang="en-US" dirty="0"/>
              <a:t>は、</a:t>
            </a:r>
            <a:r>
              <a:rPr lang="ja-JP" altLang="en-US" dirty="0" smtClean="0"/>
              <a:t>出ましたが、</a:t>
            </a:r>
            <a:r>
              <a:rPr lang="ja-JP" altLang="en-US" dirty="0">
                <a:solidFill>
                  <a:srgbClr val="FF0000"/>
                </a:solidFill>
              </a:rPr>
              <a:t>お茶</a:t>
            </a:r>
            <a:r>
              <a:rPr lang="ja-JP" altLang="en-US" dirty="0"/>
              <a:t>は、出ませんでした。</a:t>
            </a:r>
            <a:endParaRPr lang="en-US" dirty="0"/>
          </a:p>
          <a:p>
            <a:pPr marL="0" indent="0">
              <a:buNone/>
            </a:pPr>
            <a:endParaRPr lang="en-US" dirty="0"/>
          </a:p>
          <a:p>
            <a:endParaRPr lang="en-US" dirty="0"/>
          </a:p>
        </p:txBody>
      </p:sp>
    </p:spTree>
    <p:extLst>
      <p:ext uri="{BB962C8B-B14F-4D97-AF65-F5344CB8AC3E}">
        <p14:creationId xmlns:p14="http://schemas.microsoft.com/office/powerpoint/2010/main" val="41444073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修飾語のない名詞</a:t>
            </a:r>
            <a:r>
              <a:rPr lang="ja-JP" altLang="en-US" dirty="0" smtClean="0"/>
              <a:t>（２）</a:t>
            </a:r>
            <a:endParaRPr lang="en-US" dirty="0"/>
          </a:p>
        </p:txBody>
      </p:sp>
      <p:sp>
        <p:nvSpPr>
          <p:cNvPr id="3" name="Content Placeholder 2"/>
          <p:cNvSpPr>
            <a:spLocks noGrp="1"/>
          </p:cNvSpPr>
          <p:nvPr>
            <p:ph idx="1"/>
          </p:nvPr>
        </p:nvSpPr>
        <p:spPr/>
        <p:txBody>
          <a:bodyPr/>
          <a:lstStyle/>
          <a:p>
            <a:pPr marL="0" indent="0">
              <a:buNone/>
            </a:pPr>
            <a:r>
              <a:rPr lang="ja-JP" altLang="en-US" dirty="0"/>
              <a:t>（</a:t>
            </a:r>
            <a:r>
              <a:rPr lang="ja-JP" altLang="en-US" dirty="0" smtClean="0"/>
              <a:t>例文７</a:t>
            </a:r>
            <a:r>
              <a:rPr lang="ja-JP" altLang="en-US" dirty="0"/>
              <a:t>）　</a:t>
            </a:r>
            <a:r>
              <a:rPr lang="en-US" dirty="0"/>
              <a:t>	</a:t>
            </a:r>
          </a:p>
          <a:p>
            <a:pPr marL="0" indent="0">
              <a:buNone/>
            </a:pPr>
            <a:r>
              <a:rPr lang="ja-JP" altLang="en-US" dirty="0"/>
              <a:t>Ａ：あそこの集まりでは、いつも</a:t>
            </a:r>
            <a:r>
              <a:rPr lang="ja-JP" altLang="en-US" dirty="0">
                <a:solidFill>
                  <a:srgbClr val="FF0000"/>
                </a:solidFill>
              </a:rPr>
              <a:t>おにぎり</a:t>
            </a:r>
            <a:r>
              <a:rPr lang="ja-JP" altLang="en-US" dirty="0"/>
              <a:t>や</a:t>
            </a:r>
            <a:r>
              <a:rPr lang="ja-JP" altLang="en-US" dirty="0">
                <a:solidFill>
                  <a:srgbClr val="FF0000"/>
                </a:solidFill>
              </a:rPr>
              <a:t>お茶</a:t>
            </a:r>
            <a:r>
              <a:rPr lang="ja-JP" altLang="en-US" dirty="0"/>
              <a:t>がでるんですよ</a:t>
            </a:r>
            <a:r>
              <a:rPr lang="ja-JP" altLang="en-US" dirty="0" smtClean="0"/>
              <a:t>。</a:t>
            </a:r>
            <a:endParaRPr lang="en-US" altLang="ja-JP" dirty="0" smtClean="0"/>
          </a:p>
          <a:p>
            <a:pPr marL="0" indent="0">
              <a:buNone/>
            </a:pPr>
            <a:endParaRPr lang="en-US" dirty="0"/>
          </a:p>
          <a:p>
            <a:pPr marL="0" indent="0">
              <a:buNone/>
            </a:pPr>
            <a:r>
              <a:rPr lang="ja-JP" altLang="en-US" dirty="0"/>
              <a:t>Ｂ：そうだったのですか。昨日の集まりでは、</a:t>
            </a:r>
            <a:r>
              <a:rPr lang="ja-JP" altLang="en-US" dirty="0">
                <a:solidFill>
                  <a:srgbClr val="FF0000"/>
                </a:solidFill>
              </a:rPr>
              <a:t>おにぎり</a:t>
            </a:r>
            <a:r>
              <a:rPr lang="ja-JP" altLang="en-US" dirty="0"/>
              <a:t>は、</a:t>
            </a:r>
            <a:r>
              <a:rPr lang="ja-JP" altLang="en-US" dirty="0" smtClean="0"/>
              <a:t>出ましたが、</a:t>
            </a:r>
            <a:r>
              <a:rPr lang="ja-JP" altLang="en-US" dirty="0">
                <a:solidFill>
                  <a:srgbClr val="FF0000"/>
                </a:solidFill>
              </a:rPr>
              <a:t>お茶</a:t>
            </a:r>
            <a:r>
              <a:rPr lang="ja-JP" altLang="en-US" dirty="0"/>
              <a:t>は、出ませんでした。</a:t>
            </a:r>
            <a:endParaRPr lang="en-US" dirty="0"/>
          </a:p>
          <a:p>
            <a:endParaRPr lang="en-US" dirty="0"/>
          </a:p>
        </p:txBody>
      </p:sp>
    </p:spTree>
    <p:extLst>
      <p:ext uri="{BB962C8B-B14F-4D97-AF65-F5344CB8AC3E}">
        <p14:creationId xmlns:p14="http://schemas.microsoft.com/office/powerpoint/2010/main" val="25785981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練習（１）</a:t>
            </a:r>
            <a:endParaRPr lang="en-US" dirty="0"/>
          </a:p>
        </p:txBody>
      </p:sp>
      <p:sp>
        <p:nvSpPr>
          <p:cNvPr id="3" name="Content Placeholder 2"/>
          <p:cNvSpPr>
            <a:spLocks noGrp="1"/>
          </p:cNvSpPr>
          <p:nvPr>
            <p:ph idx="1"/>
          </p:nvPr>
        </p:nvSpPr>
        <p:spPr/>
        <p:txBody>
          <a:bodyPr>
            <a:normAutofit fontScale="92500"/>
          </a:bodyPr>
          <a:lstStyle/>
          <a:p>
            <a:pPr marL="0" indent="0">
              <a:buNone/>
            </a:pPr>
            <a:r>
              <a:rPr lang="ja-JP" altLang="en-US" dirty="0"/>
              <a:t>（</a:t>
            </a:r>
            <a:r>
              <a:rPr lang="ja-JP" altLang="en-US" dirty="0" smtClean="0"/>
              <a:t>例文８</a:t>
            </a:r>
            <a:r>
              <a:rPr lang="ja-JP" altLang="en-US" dirty="0"/>
              <a:t>）　</a:t>
            </a:r>
            <a:endParaRPr lang="en-US" dirty="0"/>
          </a:p>
          <a:p>
            <a:pPr marL="0" indent="0">
              <a:buNone/>
            </a:pPr>
            <a:r>
              <a:rPr lang="ja-JP" altLang="en-US" dirty="0"/>
              <a:t>私を呼び寄せた友達は、急に国元から帰れという</a:t>
            </a:r>
            <a:r>
              <a:rPr lang="ja-JP" altLang="en-US" dirty="0">
                <a:solidFill>
                  <a:srgbClr val="FF0000"/>
                </a:solidFill>
              </a:rPr>
              <a:t>電報</a:t>
            </a:r>
            <a:r>
              <a:rPr lang="ja-JP" altLang="en-US" dirty="0"/>
              <a:t>を受け取った。</a:t>
            </a:r>
            <a:r>
              <a:rPr lang="ja-JP" altLang="en-US" dirty="0">
                <a:solidFill>
                  <a:srgbClr val="FF0000"/>
                </a:solidFill>
              </a:rPr>
              <a:t>電報</a:t>
            </a:r>
            <a:r>
              <a:rPr lang="ja-JP" altLang="en-US" dirty="0"/>
              <a:t>には母が病気だからと断ってあったけれども友達はそれを信じなかった</a:t>
            </a:r>
            <a:r>
              <a:rPr lang="ja-JP" altLang="en-US" dirty="0" smtClean="0"/>
              <a:t>。（夏目漱石　「こころ」）</a:t>
            </a:r>
            <a:endParaRPr lang="en-US" altLang="ja-JP" dirty="0" smtClean="0"/>
          </a:p>
          <a:p>
            <a:pPr marL="0" indent="0">
              <a:buNone/>
            </a:pPr>
            <a:endParaRPr lang="en-US" altLang="ja-JP" dirty="0" smtClean="0"/>
          </a:p>
          <a:p>
            <a:pPr marL="0" indent="0">
              <a:buNone/>
            </a:pPr>
            <a:r>
              <a:rPr lang="en-US" dirty="0" smtClean="0"/>
              <a:t>“My friend [who invited me] received </a:t>
            </a:r>
            <a:r>
              <a:rPr lang="en-US" dirty="0" smtClean="0">
                <a:solidFill>
                  <a:srgbClr val="FF0000"/>
                </a:solidFill>
              </a:rPr>
              <a:t>a</a:t>
            </a:r>
            <a:r>
              <a:rPr lang="en-US" dirty="0" smtClean="0"/>
              <a:t> </a:t>
            </a:r>
            <a:r>
              <a:rPr lang="en-US" dirty="0" smtClean="0">
                <a:solidFill>
                  <a:srgbClr val="FF0000"/>
                </a:solidFill>
              </a:rPr>
              <a:t>telegram</a:t>
            </a:r>
            <a:r>
              <a:rPr lang="en-US" dirty="0" smtClean="0"/>
              <a:t> from home demanding his return. His mother, </a:t>
            </a:r>
            <a:r>
              <a:rPr lang="en-US" dirty="0" smtClean="0">
                <a:solidFill>
                  <a:srgbClr val="FF0000"/>
                </a:solidFill>
              </a:rPr>
              <a:t>the telegram </a:t>
            </a:r>
            <a:r>
              <a:rPr lang="en-US" dirty="0" smtClean="0"/>
              <a:t>explained, was sick</a:t>
            </a:r>
            <a:r>
              <a:rPr lang="en-US" dirty="0"/>
              <a:t>.” </a:t>
            </a:r>
            <a:r>
              <a:rPr lang="en-US" dirty="0" smtClean="0"/>
              <a:t>(McClellan, </a:t>
            </a:r>
            <a:r>
              <a:rPr lang="en-US" dirty="0"/>
              <a:t>1957)</a:t>
            </a:r>
          </a:p>
          <a:p>
            <a:pPr marL="0" indent="0">
              <a:buNone/>
            </a:pPr>
            <a:endParaRPr lang="en-US" dirty="0"/>
          </a:p>
          <a:p>
            <a:endParaRPr lang="en-US" dirty="0"/>
          </a:p>
        </p:txBody>
      </p:sp>
    </p:spTree>
    <p:extLst>
      <p:ext uri="{BB962C8B-B14F-4D97-AF65-F5344CB8AC3E}">
        <p14:creationId xmlns:p14="http://schemas.microsoft.com/office/powerpoint/2010/main" val="358335175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642</TotalTime>
  <Words>1693</Words>
  <Application>Microsoft Macintosh PowerPoint</Application>
  <PresentationFormat>On-screen Show (4:3)</PresentationFormat>
  <Paragraphs>109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日本語の文章における名詞の照応性判断</vt:lpstr>
      <vt:lpstr>講義内容</vt:lpstr>
      <vt:lpstr>英語の場合</vt:lpstr>
      <vt:lpstr>用語の紹介</vt:lpstr>
      <vt:lpstr>日本語の場合（１）</vt:lpstr>
      <vt:lpstr>日本語の場合（２）</vt:lpstr>
      <vt:lpstr>修飾語のない名詞（１）</vt:lpstr>
      <vt:lpstr>修飾語のない名詞（２）</vt:lpstr>
      <vt:lpstr>練習（１）</vt:lpstr>
      <vt:lpstr>練習（２）</vt:lpstr>
      <vt:lpstr>まとめ・終わりに</vt:lpstr>
      <vt:lpstr>参考文献・引用文献</vt:lpstr>
    </vt:vector>
  </TitlesOfParts>
  <Company>Amherst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名詞の照応性判断</dc:title>
  <dc:creator>Wako Tawa</dc:creator>
  <cp:lastModifiedBy>Nemoto Naoko </cp:lastModifiedBy>
  <cp:revision>75</cp:revision>
  <cp:lastPrinted>2015-10-31T13:26:05Z</cp:lastPrinted>
  <dcterms:created xsi:type="dcterms:W3CDTF">2015-10-16T12:50:13Z</dcterms:created>
  <dcterms:modified xsi:type="dcterms:W3CDTF">2015-11-12T15:22:00Z</dcterms:modified>
</cp:coreProperties>
</file>