
<file path=[Content_Types].xml><?xml version="1.0" encoding="utf-8"?>
<Types xmlns="http://schemas.openxmlformats.org/package/2006/content-types">
  <Default Extension="xml" ContentType="application/xml"/>
  <Default Extension="jpg" ContentType="image/jpeg"/>
  <Default Extension="jpeg" ContentType="image/jpeg"/>
  <Default Extension="mp4" ContentType="video/unknown"/>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7" r:id="rId2"/>
    <p:sldId id="258" r:id="rId3"/>
    <p:sldId id="259" r:id="rId4"/>
    <p:sldId id="261" r:id="rId5"/>
    <p:sldId id="260" r:id="rId6"/>
    <p:sldId id="370" r:id="rId7"/>
    <p:sldId id="371" r:id="rId8"/>
    <p:sldId id="372" r:id="rId9"/>
    <p:sldId id="373" r:id="rId10"/>
    <p:sldId id="374" r:id="rId11"/>
    <p:sldId id="375" r:id="rId12"/>
    <p:sldId id="376" r:id="rId13"/>
    <p:sldId id="377" r:id="rId14"/>
    <p:sldId id="378" r:id="rId15"/>
    <p:sldId id="379" r:id="rId16"/>
    <p:sldId id="380" r:id="rId17"/>
    <p:sldId id="381" r:id="rId18"/>
    <p:sldId id="382" r:id="rId19"/>
    <p:sldId id="383" r:id="rId20"/>
    <p:sldId id="388" r:id="rId21"/>
    <p:sldId id="389" r:id="rId22"/>
    <p:sldId id="390" r:id="rId23"/>
    <p:sldId id="391" r:id="rId24"/>
    <p:sldId id="384" r:id="rId25"/>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441" autoAdjust="0"/>
  </p:normalViewPr>
  <p:slideViewPr>
    <p:cSldViewPr snapToGrid="0" snapToObjects="1">
      <p:cViewPr>
        <p:scale>
          <a:sx n="150" d="100"/>
          <a:sy n="150" d="100"/>
        </p:scale>
        <p:origin x="496" y="18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6C6F09-C438-9046-B099-3CC12B8B6010}" type="datetimeFigureOut">
              <a:rPr kumimoji="1" lang="ja-JP" altLang="en-US" smtClean="0"/>
              <a:t>2015/10/25</a:t>
            </a:fld>
            <a:endParaRPr kumimoji="1" lang="ja-JP"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9471C5-D1E1-3344-84E9-555D3B4D681B}" type="slidenum">
              <a:rPr kumimoji="1" lang="ja-JP" altLang="en-US" smtClean="0"/>
              <a:t>‹#›</a:t>
            </a:fld>
            <a:endParaRPr kumimoji="1" lang="ja-JP" altLang="en-US"/>
          </a:p>
        </p:txBody>
      </p:sp>
    </p:spTree>
    <p:extLst>
      <p:ext uri="{BB962C8B-B14F-4D97-AF65-F5344CB8AC3E}">
        <p14:creationId xmlns:p14="http://schemas.microsoft.com/office/powerpoint/2010/main" val="164805109"/>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a:t>
            </a:fld>
            <a:endParaRPr kumimoji="1" lang="ja-JP" altLang="en-US"/>
          </a:p>
        </p:txBody>
      </p:sp>
    </p:spTree>
    <p:extLst>
      <p:ext uri="{BB962C8B-B14F-4D97-AF65-F5344CB8AC3E}">
        <p14:creationId xmlns:p14="http://schemas.microsoft.com/office/powerpoint/2010/main" val="40673685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ニュースの報道にも、ドーベルマン</a:t>
            </a:r>
            <a:r>
              <a:rPr kumimoji="1" lang="en-US" altLang="ja-JP" dirty="0" smtClean="0"/>
              <a:t>2</a:t>
            </a:r>
            <a:r>
              <a:rPr kumimoji="1" lang="ja-JP" altLang="en-US" dirty="0" smtClean="0"/>
              <a:t>頭と書かれているように、ドーベルマンのように人間が抱えられないほど大きい犬は「頭」で数えられます。また、３人という数え方を見ただけで、人がかまれたことがすぐ分かりますね。</a:t>
            </a:r>
            <a:endParaRPr kumimoji="1" lang="en-US" altLang="ja-JP" dirty="0" smtClean="0"/>
          </a:p>
          <a:p>
            <a:endParaRPr kumimoji="1" lang="en-US" altLang="ja-JP" dirty="0" smtClean="0"/>
          </a:p>
          <a:p>
            <a:r>
              <a:rPr kumimoji="1" lang="ja-JP" altLang="en-US" dirty="0" smtClean="0"/>
              <a:t>このように、日本語は「犬」という名詞を一つとっても、その対象の大きさによって、「匹」「頭」という二つの助数詞を使い分けます。この記事はさらに「</a:t>
            </a:r>
            <a:r>
              <a:rPr kumimoji="1" lang="en-US" altLang="ja-JP" dirty="0" smtClean="0"/>
              <a:t>2</a:t>
            </a:r>
            <a:r>
              <a:rPr kumimoji="1" lang="ja-JP" altLang="en-US" dirty="0" smtClean="0"/>
              <a:t>匹は今も逃走中」のように続いて、助数詞の使い方が、動物一般をさす意味の「匹」に移行しています。このように冒頭では、使える範囲の限られた特殊な助数詞「頭」を使って大きさに注意がいっていますが、話が進むうちにもっと一般的な助数詞「匹」に移行しています。これは話の手の意識が変化しているからだと思われます。</a:t>
            </a:r>
            <a:endParaRPr kumimoji="1" lang="en-US" altLang="ja-JP" dirty="0" smtClean="0"/>
          </a:p>
          <a:p>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10</a:t>
            </a:fld>
            <a:endParaRPr kumimoji="1" lang="ja-JP" altLang="en-US"/>
          </a:p>
        </p:txBody>
      </p:sp>
    </p:spTree>
    <p:extLst>
      <p:ext uri="{BB962C8B-B14F-4D97-AF65-F5344CB8AC3E}">
        <p14:creationId xmlns:p14="http://schemas.microsoft.com/office/powerpoint/2010/main" val="1027758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では、この場合はどう数えると思いますか。犬の形をしているから、二匹？それともロボットは機械なので二台？　　</a:t>
            </a:r>
            <a:endParaRPr kumimoji="1" lang="en-US"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p>
          <a:p>
            <a:r>
              <a:rPr kumimoji="1" lang="ja-JP" altLang="ja-JP" sz="1200" kern="1200" dirty="0" smtClean="0">
                <a:solidFill>
                  <a:schemeClr val="tx1"/>
                </a:solidFill>
                <a:effectLst/>
                <a:latin typeface="+mn-lt"/>
                <a:ea typeface="+mn-ea"/>
                <a:cs typeface="+mn-cs"/>
              </a:rPr>
              <a:t>ロボット犬が発売された当初、どう数えるか</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みな、こまったそうですが、最終的に人間や物の形をしているものを数える時に使う「体」を使って一体、二体と数えることになったそうです。マネキンや銅像などもこの「体」で数えられます。</a:t>
            </a:r>
            <a:endParaRPr kumimoji="1" lang="en-US"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11</a:t>
            </a:fld>
            <a:endParaRPr kumimoji="1" lang="ja-JP" altLang="en-US"/>
          </a:p>
        </p:txBody>
      </p:sp>
    </p:spTree>
    <p:extLst>
      <p:ext uri="{BB962C8B-B14F-4D97-AF65-F5344CB8AC3E}">
        <p14:creationId xmlns:p14="http://schemas.microsoft.com/office/powerpoint/2010/main" val="1283041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では、このビデオクリップを見て下さい。　　　　　　こんなにかわいいペットだったら</a:t>
            </a:r>
            <a:r>
              <a:rPr kumimoji="1" lang="ja-JP" altLang="ja-JP" sz="1200" kern="1200" dirty="0" smtClean="0">
                <a:solidFill>
                  <a:schemeClr val="tx1"/>
                </a:solidFill>
                <a:effectLst/>
                <a:latin typeface="+mn-lt"/>
                <a:ea typeface="+mn-ea"/>
                <a:cs typeface="+mn-cs"/>
              </a:rPr>
              <a:t>、</a:t>
            </a:r>
            <a:r>
              <a:rPr kumimoji="1" lang="ja-JP" altLang="en-US" sz="1200" kern="1200" dirty="0" smtClean="0">
                <a:solidFill>
                  <a:schemeClr val="tx1"/>
                </a:solidFill>
                <a:effectLst/>
                <a:latin typeface="+mn-lt"/>
                <a:ea typeface="+mn-ea"/>
                <a:cs typeface="+mn-cs"/>
              </a:rPr>
              <a:t>むしろ</a:t>
            </a:r>
            <a:r>
              <a:rPr kumimoji="1" lang="ja-JP" altLang="ja-JP" sz="1200" kern="1200" dirty="0" smtClean="0">
                <a:solidFill>
                  <a:schemeClr val="tx1"/>
                </a:solidFill>
                <a:effectLst/>
                <a:latin typeface="+mn-lt"/>
                <a:ea typeface="+mn-ea"/>
                <a:cs typeface="+mn-cs"/>
              </a:rPr>
              <a:t>匹を使って</a:t>
            </a:r>
            <a:r>
              <a:rPr kumimoji="1" lang="ja-JP" altLang="en-US" sz="1200" kern="1200" dirty="0" smtClean="0">
                <a:solidFill>
                  <a:schemeClr val="tx1"/>
                </a:solidFill>
                <a:effectLst/>
                <a:latin typeface="+mn-lt"/>
                <a:ea typeface="+mn-ea"/>
                <a:cs typeface="+mn-cs"/>
              </a:rPr>
              <a:t>数えるでしょうね</a:t>
            </a:r>
            <a:r>
              <a:rPr kumimoji="1" lang="ja-JP" altLang="ja-JP" sz="1200" kern="1200" dirty="0" smtClean="0">
                <a:solidFill>
                  <a:schemeClr val="tx1"/>
                </a:solidFill>
                <a:effectLst/>
                <a:latin typeface="+mn-lt"/>
                <a:ea typeface="+mn-ea"/>
                <a:cs typeface="+mn-cs"/>
              </a:rPr>
              <a:t>。</a:t>
            </a:r>
            <a:r>
              <a:rPr kumimoji="1" lang="ja-JP" altLang="en-US" sz="1200" kern="1200" dirty="0" smtClean="0">
                <a:solidFill>
                  <a:schemeClr val="tx1"/>
                </a:solidFill>
                <a:effectLst/>
                <a:latin typeface="+mn-lt"/>
                <a:ea typeface="+mn-ea"/>
                <a:cs typeface="+mn-cs"/>
              </a:rPr>
              <a:t>ロボットは、すべて「体」を使って数えるものと決まってしまうのではなく、人が愛着をもってペットのように感じたら、「匹」を使ってかぞえても自然なのです。</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12</a:t>
            </a:fld>
            <a:endParaRPr kumimoji="1" lang="ja-JP" altLang="en-US"/>
          </a:p>
        </p:txBody>
      </p:sp>
    </p:spTree>
    <p:extLst>
      <p:ext uri="{BB962C8B-B14F-4D97-AF65-F5344CB8AC3E}">
        <p14:creationId xmlns:p14="http://schemas.microsoft.com/office/powerpoint/2010/main" val="35491651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effectLst/>
                <a:latin typeface="+mn-lt"/>
                <a:ea typeface="+mn-ea"/>
                <a:cs typeface="+mn-cs"/>
              </a:rPr>
              <a:t>魚の</a:t>
            </a:r>
            <a:r>
              <a:rPr kumimoji="1" lang="ja-JP" altLang="ja-JP" sz="1200" kern="1200" dirty="0" smtClean="0">
                <a:solidFill>
                  <a:schemeClr val="tx1"/>
                </a:solidFill>
                <a:effectLst/>
                <a:latin typeface="+mn-lt"/>
                <a:ea typeface="+mn-ea"/>
                <a:cs typeface="+mn-cs"/>
              </a:rPr>
              <a:t>「さけ」も生きて泳いでいれば「匹」で数えられます</a:t>
            </a:r>
            <a:r>
              <a:rPr kumimoji="1" lang="ja-JP" altLang="en-US" sz="1200" kern="1200" dirty="0" smtClean="0">
                <a:solidFill>
                  <a:schemeClr val="tx1"/>
                </a:solidFill>
                <a:effectLst/>
                <a:latin typeface="+mn-lt"/>
                <a:ea typeface="+mn-ea"/>
                <a:cs typeface="+mn-cs"/>
              </a:rPr>
              <a:t>、調理されて食卓にならべば</a:t>
            </a:r>
            <a:r>
              <a:rPr kumimoji="1" lang="ja-JP" altLang="ja-JP" sz="1200" kern="1200" dirty="0" smtClean="0">
                <a:solidFill>
                  <a:schemeClr val="tx1"/>
                </a:solidFill>
                <a:effectLst/>
                <a:latin typeface="+mn-lt"/>
                <a:ea typeface="+mn-ea"/>
                <a:cs typeface="+mn-cs"/>
              </a:rPr>
              <a:t>「一切れ」になり、</a:t>
            </a:r>
            <a:r>
              <a:rPr kumimoji="1" lang="ja-JP" altLang="en-US" sz="1200" kern="1200" dirty="0" smtClean="0">
                <a:solidFill>
                  <a:schemeClr val="tx1"/>
                </a:solidFill>
                <a:effectLst/>
                <a:latin typeface="+mn-lt"/>
                <a:ea typeface="+mn-ea"/>
                <a:cs typeface="+mn-cs"/>
              </a:rPr>
              <a:t>丸のまま</a:t>
            </a:r>
            <a:r>
              <a:rPr kumimoji="1" lang="ja-JP" altLang="ja-JP" sz="1200" kern="1200" dirty="0" smtClean="0">
                <a:solidFill>
                  <a:schemeClr val="tx1"/>
                </a:solidFill>
                <a:effectLst/>
                <a:latin typeface="+mn-lt"/>
                <a:ea typeface="+mn-ea"/>
                <a:cs typeface="+mn-cs"/>
              </a:rPr>
              <a:t>商品として扱えば、「一本」と数えら</a:t>
            </a:r>
            <a:r>
              <a:rPr kumimoji="1" lang="ja-JP" altLang="en-US" sz="1200" kern="1200" dirty="0" smtClean="0">
                <a:solidFill>
                  <a:schemeClr val="tx1"/>
                </a:solidFill>
                <a:effectLst/>
                <a:latin typeface="+mn-lt"/>
                <a:ea typeface="+mn-ea"/>
                <a:cs typeface="+mn-cs"/>
              </a:rPr>
              <a:t>れます</a:t>
            </a:r>
            <a:r>
              <a:rPr kumimoji="1" lang="ja-JP" altLang="ja-JP" sz="1200" kern="1200" dirty="0" smtClean="0">
                <a:solidFill>
                  <a:schemeClr val="tx1"/>
                </a:solidFill>
                <a:effectLst/>
                <a:latin typeface="+mn-lt"/>
                <a:ea typeface="+mn-ea"/>
                <a:cs typeface="+mn-cs"/>
              </a:rPr>
              <a:t>。</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13</a:t>
            </a:fld>
            <a:endParaRPr kumimoji="1" lang="ja-JP" altLang="en-US"/>
          </a:p>
        </p:txBody>
      </p:sp>
    </p:spTree>
    <p:extLst>
      <p:ext uri="{BB962C8B-B14F-4D97-AF65-F5344CB8AC3E}">
        <p14:creationId xmlns:p14="http://schemas.microsoft.com/office/powerpoint/2010/main" val="461494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a:t>
            </a:r>
            <a:r>
              <a:rPr kumimoji="1" lang="ja-JP" altLang="en-US" sz="1200" kern="1200" dirty="0" smtClean="0">
                <a:solidFill>
                  <a:schemeClr val="tx1"/>
                </a:solidFill>
                <a:effectLst/>
                <a:latin typeface="+mn-lt"/>
                <a:ea typeface="+mn-ea"/>
                <a:cs typeface="+mn-cs"/>
              </a:rPr>
              <a:t>このように「さけ」という名詞も生物として扱うか、無生物として扱うかで、助数詞がかわり、</a:t>
            </a:r>
            <a:endParaRPr kumimoji="1" lang="en-US"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14</a:t>
            </a:fld>
            <a:endParaRPr kumimoji="1" lang="ja-JP" altLang="en-US"/>
          </a:p>
        </p:txBody>
      </p:sp>
    </p:spTree>
    <p:extLst>
      <p:ext uri="{BB962C8B-B14F-4D97-AF65-F5344CB8AC3E}">
        <p14:creationId xmlns:p14="http://schemas.microsoft.com/office/powerpoint/2010/main" val="461494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無生物として数えられる場合は、さらに、その形によって使われる助数詞が変わってきます。このように一つの名詞に対して、使われる助数詞は複数あり、それは物の形だけでなく話者の意図によっても使い分けられます。</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15</a:t>
            </a:fld>
            <a:endParaRPr kumimoji="1" lang="ja-JP" altLang="en-US"/>
          </a:p>
        </p:txBody>
      </p:sp>
    </p:spTree>
    <p:extLst>
      <p:ext uri="{BB962C8B-B14F-4D97-AF65-F5344CB8AC3E}">
        <p14:creationId xmlns:p14="http://schemas.microsoft.com/office/powerpoint/2010/main" val="461494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ではウサギはどう数えると思いますか。動物なので「匹」と思うでしょう。ところが、「匹」ではなく、鳥を数える時に使う助数詞「羽」を使って数えます。どうして「羽」を使うようになったかにはいろいろ説がありますが、一説には、ウサギの耳が鳥のはねのようだから、「羽」を使うようになった。また一説には「昔、仏教の僧侶は四つ足の動物を食べることを禁じられていたので、ウサギを食べる時に「羽」と数えとも言われています。このように、文化や習慣に基づいて使い方が決められて行った助数詞も沢山あるのです。</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16</a:t>
            </a:fld>
            <a:endParaRPr kumimoji="1" lang="ja-JP" altLang="en-US"/>
          </a:p>
        </p:txBody>
      </p:sp>
    </p:spTree>
    <p:extLst>
      <p:ext uri="{BB962C8B-B14F-4D97-AF65-F5344CB8AC3E}">
        <p14:creationId xmlns:p14="http://schemas.microsoft.com/office/powerpoint/2010/main" val="2113048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そんな例をもう一つご紹介しましょう。</a:t>
            </a:r>
            <a:r>
              <a:rPr kumimoji="1" lang="ja-JP" altLang="ja-JP" sz="1200" kern="1200" dirty="0" smtClean="0">
                <a:solidFill>
                  <a:schemeClr val="tx1"/>
                </a:solidFill>
                <a:effectLst/>
                <a:latin typeface="+mn-lt"/>
                <a:ea typeface="+mn-ea"/>
                <a:cs typeface="+mn-cs"/>
              </a:rPr>
              <a:t>皆さんはお箸はどう数えますか。一本二本でしょうか。</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おはしはセットで一膳、二膳と数えます。</a:t>
            </a:r>
            <a:r>
              <a:rPr lang="en-US" altLang="ja-JP" dirty="0" smtClean="0">
                <a:effectLst/>
              </a:rPr>
              <a:t> </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17</a:t>
            </a:fld>
            <a:endParaRPr kumimoji="1" lang="ja-JP" altLang="en-US"/>
          </a:p>
        </p:txBody>
      </p:sp>
    </p:spTree>
    <p:extLst>
      <p:ext uri="{BB962C8B-B14F-4D97-AF65-F5344CB8AC3E}">
        <p14:creationId xmlns:p14="http://schemas.microsoft.com/office/powerpoint/2010/main" val="1440882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これは昔の食事をする時の「お膳」からきたもので</a:t>
            </a:r>
            <a:r>
              <a:rPr kumimoji="1" lang="ja-JP" altLang="en-US" sz="1200" kern="1200" dirty="0" smtClean="0">
                <a:solidFill>
                  <a:schemeClr val="tx1"/>
                </a:solidFill>
                <a:effectLst/>
                <a:latin typeface="+mn-lt"/>
                <a:ea typeface="+mn-ea"/>
                <a:cs typeface="+mn-cs"/>
              </a:rPr>
              <a:t>す。</a:t>
            </a:r>
            <a:r>
              <a:rPr kumimoji="1" lang="ja-JP" altLang="ja-JP" sz="1200" kern="1200" dirty="0" smtClean="0">
                <a:solidFill>
                  <a:schemeClr val="tx1"/>
                </a:solidFill>
                <a:effectLst/>
                <a:latin typeface="+mn-lt"/>
                <a:ea typeface="+mn-ea"/>
                <a:cs typeface="+mn-cs"/>
              </a:rPr>
              <a:t>食事をする時に使うものを「膳」で数えるので、ご飯</a:t>
            </a:r>
            <a:r>
              <a:rPr kumimoji="1" lang="ja-JP" altLang="en-US" sz="1200" kern="1200" dirty="0" smtClean="0">
                <a:solidFill>
                  <a:schemeClr val="tx1"/>
                </a:solidFill>
                <a:effectLst/>
                <a:latin typeface="+mn-lt"/>
                <a:ea typeface="+mn-ea"/>
                <a:cs typeface="+mn-cs"/>
              </a:rPr>
              <a:t>を</a:t>
            </a:r>
            <a:r>
              <a:rPr kumimoji="1" lang="ja-JP" altLang="ja-JP" sz="1200" kern="1200" dirty="0" smtClean="0">
                <a:solidFill>
                  <a:schemeClr val="tx1"/>
                </a:solidFill>
                <a:effectLst/>
                <a:latin typeface="+mn-lt"/>
                <a:ea typeface="+mn-ea"/>
                <a:cs typeface="+mn-cs"/>
              </a:rPr>
              <a:t>もったお茶碗も一膳と数えます。ですから一本、二本というとバラバラのお箸になってしまいます。</a:t>
            </a:r>
            <a:r>
              <a:rPr lang="en-US" altLang="ja-JP" dirty="0" smtClean="0">
                <a:effectLst/>
              </a:rPr>
              <a:t> </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18</a:t>
            </a:fld>
            <a:endParaRPr kumimoji="1" lang="ja-JP" altLang="en-US"/>
          </a:p>
        </p:txBody>
      </p:sp>
    </p:spTree>
    <p:extLst>
      <p:ext uri="{BB962C8B-B14F-4D97-AF65-F5344CB8AC3E}">
        <p14:creationId xmlns:p14="http://schemas.microsoft.com/office/powerpoint/2010/main" val="4010270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400" kern="1200" dirty="0" smtClean="0">
                <a:solidFill>
                  <a:schemeClr val="tx1"/>
                </a:solidFill>
                <a:effectLst/>
                <a:latin typeface="+mn-lt"/>
                <a:ea typeface="+mn-ea"/>
                <a:cs typeface="+mn-cs"/>
              </a:rPr>
              <a:t>このように助数詞は、ものの特徴を伝えたり、話し手の意図を伝えるのにとても大切な役割を果たすということがおわかり頂けたでしょう</a:t>
            </a:r>
            <a:r>
              <a:rPr kumimoji="1" lang="ja-JP" altLang="en-US" sz="1400" kern="1200" dirty="0" smtClean="0">
                <a:solidFill>
                  <a:schemeClr val="tx1"/>
                </a:solidFill>
                <a:effectLst/>
                <a:latin typeface="+mn-lt"/>
                <a:ea typeface="+mn-ea"/>
                <a:cs typeface="+mn-cs"/>
              </a:rPr>
              <a:t>か。</a:t>
            </a:r>
            <a:endParaRPr kumimoji="1" lang="en-US" altLang="ja-JP" sz="14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400" kern="1200" dirty="0" smtClean="0">
                <a:solidFill>
                  <a:schemeClr val="tx1"/>
                </a:solidFill>
                <a:effectLst/>
                <a:latin typeface="+mn-lt"/>
                <a:ea typeface="+mn-ea"/>
                <a:cs typeface="+mn-cs"/>
              </a:rPr>
              <a:t>またそれだけではなく、古い文化や慣習も反映しているので、とても複雑なシステムだと考えられます。</a:t>
            </a:r>
            <a:endParaRPr kumimoji="1" lang="en-US" altLang="ja-JP" sz="14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4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kern="1200" dirty="0" smtClean="0">
                <a:solidFill>
                  <a:schemeClr val="tx1"/>
                </a:solidFill>
                <a:effectLst/>
                <a:latin typeface="+mn-lt"/>
                <a:ea typeface="+mn-ea"/>
                <a:cs typeface="+mn-cs"/>
              </a:rPr>
              <a:t>言葉は解放類と閉鎖類に分類することができます。名詞や動詞のように、新しいことばを作れる言葉は解放類に属し、助詞の「は」「が」「を」等のように文法的な機能をはたす言葉は今後新しい言葉が作られることがないので、閉鎖類に属します。助数詞は解放類に属し、新しい物が発明されたり、新しい概念が生まれた時に、何か新しい助数詞が作られる可能性が多分にあります。</a:t>
            </a:r>
            <a:endParaRPr kumimoji="1" lang="ja-JP" altLang="en-US" sz="1400"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19</a:t>
            </a:fld>
            <a:endParaRPr kumimoji="1" lang="ja-JP" altLang="en-US"/>
          </a:p>
        </p:txBody>
      </p:sp>
    </p:spTree>
    <p:extLst>
      <p:ext uri="{BB962C8B-B14F-4D97-AF65-F5344CB8AC3E}">
        <p14:creationId xmlns:p14="http://schemas.microsoft.com/office/powerpoint/2010/main" val="2323858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今日</a:t>
            </a:r>
            <a:r>
              <a:rPr kumimoji="1" lang="ja-JP" altLang="ja-JP" sz="1200" kern="1200" dirty="0" smtClean="0">
                <a:solidFill>
                  <a:schemeClr val="tx1"/>
                </a:solidFill>
                <a:effectLst/>
                <a:latin typeface="+mn-lt"/>
                <a:ea typeface="+mn-ea"/>
                <a:cs typeface="+mn-cs"/>
              </a:rPr>
              <a:t>は日本語の助数詞についてお話したいと思います。まず</a:t>
            </a:r>
            <a:r>
              <a:rPr kumimoji="1" lang="ja-JP" altLang="en-US" sz="1200" kern="1200" dirty="0" smtClean="0">
                <a:solidFill>
                  <a:schemeClr val="tx1"/>
                </a:solidFill>
                <a:effectLst/>
                <a:latin typeface="+mn-lt"/>
                <a:ea typeface="+mn-ea"/>
                <a:cs typeface="+mn-cs"/>
              </a:rPr>
              <a:t>、今日の講義では</a:t>
            </a:r>
            <a:r>
              <a:rPr kumimoji="1" lang="ja-JP" altLang="ja-JP" sz="1200" kern="1200" dirty="0" smtClean="0">
                <a:solidFill>
                  <a:schemeClr val="tx1"/>
                </a:solidFill>
                <a:effectLst/>
                <a:latin typeface="+mn-lt"/>
                <a:ea typeface="+mn-ea"/>
                <a:cs typeface="+mn-cs"/>
              </a:rPr>
              <a:t>、助数詞とは何かその特徴</a:t>
            </a:r>
            <a:r>
              <a:rPr kumimoji="1" lang="ja-JP" altLang="en-US" sz="1200" kern="1200" dirty="0" smtClean="0">
                <a:solidFill>
                  <a:schemeClr val="tx1"/>
                </a:solidFill>
                <a:effectLst/>
                <a:latin typeface="+mn-lt"/>
                <a:ea typeface="+mn-ea"/>
                <a:cs typeface="+mn-cs"/>
              </a:rPr>
              <a:t>と助数詞を使う言語</a:t>
            </a:r>
            <a:r>
              <a:rPr kumimoji="1" lang="ja-JP" altLang="ja-JP" sz="1200" kern="1200" dirty="0" smtClean="0">
                <a:solidFill>
                  <a:schemeClr val="tx1"/>
                </a:solidFill>
                <a:effectLst/>
                <a:latin typeface="+mn-lt"/>
                <a:ea typeface="+mn-ea"/>
                <a:cs typeface="+mn-cs"/>
              </a:rPr>
              <a:t>について</a:t>
            </a:r>
            <a:r>
              <a:rPr kumimoji="1" lang="ja-JP" altLang="en-US" sz="1200" kern="1200" dirty="0" smtClean="0">
                <a:solidFill>
                  <a:schemeClr val="tx1"/>
                </a:solidFill>
                <a:effectLst/>
                <a:latin typeface="+mn-lt"/>
                <a:ea typeface="+mn-ea"/>
                <a:cs typeface="+mn-cs"/>
              </a:rPr>
              <a:t>簡単に紹介します。そのあとで、</a:t>
            </a:r>
            <a:r>
              <a:rPr kumimoji="1" lang="ja-JP" altLang="ja-JP" sz="1200" kern="1200" dirty="0" smtClean="0">
                <a:solidFill>
                  <a:schemeClr val="tx1"/>
                </a:solidFill>
                <a:effectLst/>
                <a:latin typeface="+mn-lt"/>
                <a:ea typeface="+mn-ea"/>
                <a:cs typeface="+mn-cs"/>
              </a:rPr>
              <a:t>皆さんの助数詞の知識もチェックし</a:t>
            </a:r>
            <a:r>
              <a:rPr kumimoji="1" lang="ja-JP" altLang="en-US" sz="1200" kern="1200" dirty="0" smtClean="0">
                <a:solidFill>
                  <a:schemeClr val="tx1"/>
                </a:solidFill>
                <a:effectLst/>
                <a:latin typeface="+mn-lt"/>
                <a:ea typeface="+mn-ea"/>
                <a:cs typeface="+mn-cs"/>
              </a:rPr>
              <a:t>ながら、</a:t>
            </a:r>
            <a:r>
              <a:rPr kumimoji="1" lang="ja-JP" altLang="ja-JP" sz="1200" kern="1200" dirty="0" smtClean="0">
                <a:solidFill>
                  <a:schemeClr val="tx1"/>
                </a:solidFill>
                <a:effectLst/>
                <a:latin typeface="+mn-lt"/>
                <a:ea typeface="+mn-ea"/>
                <a:cs typeface="+mn-cs"/>
              </a:rPr>
              <a:t>助数詞が言語的にどんな役割を果たしているのかを</a:t>
            </a:r>
            <a:r>
              <a:rPr kumimoji="1" lang="ja-JP" altLang="en-US" sz="1200" kern="1200" dirty="0" smtClean="0">
                <a:solidFill>
                  <a:schemeClr val="tx1"/>
                </a:solidFill>
                <a:effectLst/>
                <a:latin typeface="+mn-lt"/>
                <a:ea typeface="+mn-ea"/>
                <a:cs typeface="+mn-cs"/>
              </a:rPr>
              <a:t>詳しく説明したい</a:t>
            </a:r>
            <a:r>
              <a:rPr kumimoji="1" lang="ja-JP" altLang="ja-JP" sz="1200" kern="1200" dirty="0" smtClean="0">
                <a:solidFill>
                  <a:schemeClr val="tx1"/>
                </a:solidFill>
                <a:effectLst/>
                <a:latin typeface="+mn-lt"/>
                <a:ea typeface="+mn-ea"/>
                <a:cs typeface="+mn-cs"/>
              </a:rPr>
              <a:t>と思います。</a:t>
            </a:r>
            <a:endParaRPr kumimoji="1" lang="en-US"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54E0F634-917D-C749-860B-A2314B696B7D}" type="slidenum">
              <a:rPr kumimoji="1" lang="ja-JP" altLang="en-US" smtClean="0"/>
              <a:t>2</a:t>
            </a:fld>
            <a:endParaRPr kumimoji="1" lang="ja-JP" altLang="en-US"/>
          </a:p>
        </p:txBody>
      </p:sp>
    </p:spTree>
    <p:extLst>
      <p:ext uri="{BB962C8B-B14F-4D97-AF65-F5344CB8AC3E}">
        <p14:creationId xmlns:p14="http://schemas.microsoft.com/office/powerpoint/2010/main" val="968499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最後にもう一度動物の数え方について振り返ってみましょう。じつは動物を数える匹という助数詞は始めは馬を一匹、二匹と数えることから始まったようです。古くは「源氏物語」や「今昔物語集」にもその記録が残っているそうです。ところが「一頭、二頭」という数え方が、明治末期、つまり</a:t>
            </a:r>
            <a:r>
              <a:rPr kumimoji="1" lang="en-US" altLang="ja-JP" dirty="0" smtClean="0"/>
              <a:t>1900</a:t>
            </a:r>
            <a:r>
              <a:rPr kumimoji="1" lang="ja-JP" altLang="en-US" dirty="0" smtClean="0"/>
              <a:t>年代の始めに、それも、英語の影響を受け</a:t>
            </a:r>
            <a:r>
              <a:rPr kumimoji="1" lang="en-US" altLang="ja-JP" baseline="0" dirty="0" smtClean="0"/>
              <a:t> </a:t>
            </a:r>
            <a:r>
              <a:rPr kumimoji="1" lang="ja-JP" altLang="en-US" baseline="0" dirty="0" smtClean="0"/>
              <a:t>て使われてようになりました</a:t>
            </a:r>
            <a:r>
              <a:rPr kumimoji="1" lang="ja-JP" altLang="en-US" dirty="0" smtClean="0"/>
              <a:t>。つまり、西洋では牛は</a:t>
            </a:r>
            <a:r>
              <a:rPr kumimoji="1" lang="en-US" altLang="ja-JP" dirty="0" smtClean="0"/>
              <a:t>”head”</a:t>
            </a:r>
            <a:r>
              <a:rPr kumimoji="1" lang="ja-JP" altLang="en-US" dirty="0" smtClean="0"/>
              <a:t>で数えられ、それが、やがて一般的な家畜の数え方となりましたが、明治に入り、西洋の学問が流入してくると、西洋の動物学などの論文で</a:t>
            </a:r>
            <a:r>
              <a:rPr kumimoji="1" lang="en-US" altLang="ja-JP" dirty="0" smtClean="0"/>
              <a:t>’head’</a:t>
            </a:r>
            <a:r>
              <a:rPr kumimoji="1" lang="ja-JP" altLang="en-US" dirty="0" smtClean="0"/>
              <a:t>と書かれた部分が「頭」と日本語に直訳されてやがて、大型の動物をかぞえるのに「頭」が使われるようになりました。ですから「頭」という助数詞は比較的新しい助数詞なんです。</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20</a:t>
            </a:fld>
            <a:endParaRPr kumimoji="1" lang="ja-JP" altLang="en-US"/>
          </a:p>
        </p:txBody>
      </p:sp>
    </p:spTree>
    <p:extLst>
      <p:ext uri="{BB962C8B-B14F-4D97-AF65-F5344CB8AC3E}">
        <p14:creationId xmlns:p14="http://schemas.microsoft.com/office/powerpoint/2010/main" val="4023983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警察犬、盲導犬、麻薬捜査犬といった人間に訓練された犬や動物もその大きさに関わらず、「一頭、二頭」と数えられています。</a:t>
            </a: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21</a:t>
            </a:fld>
            <a:endParaRPr kumimoji="1" lang="ja-JP" altLang="en-US"/>
          </a:p>
        </p:txBody>
      </p:sp>
    </p:spTree>
    <p:extLst>
      <p:ext uri="{BB962C8B-B14F-4D97-AF65-F5344CB8AC3E}">
        <p14:creationId xmlns:p14="http://schemas.microsoft.com/office/powerpoint/2010/main" val="8341905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では架空の生き物、ポケモンやドラえもんはどう数えるのでしょうか。これは日本人でも意見が分かれるとおもいます。</a:t>
            </a: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22</a:t>
            </a:fld>
            <a:endParaRPr kumimoji="1" lang="ja-JP" altLang="en-US"/>
          </a:p>
        </p:txBody>
      </p:sp>
    </p:spTree>
    <p:extLst>
      <p:ext uri="{BB962C8B-B14F-4D97-AF65-F5344CB8AC3E}">
        <p14:creationId xmlns:p14="http://schemas.microsoft.com/office/powerpoint/2010/main" val="32250952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smtClean="0"/>
              <a:t>このように助数詞の選択は実は日本人にも難しい場合がよくあるのです。そのため「数え方の辞典」や数え方に関する本も沢山でているので、皆さんも参考にしてみるといいのではないでしょうか。</a:t>
            </a:r>
          </a:p>
          <a:p>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23</a:t>
            </a:fld>
            <a:endParaRPr kumimoji="1" lang="ja-JP" altLang="en-US"/>
          </a:p>
        </p:txBody>
      </p:sp>
    </p:spTree>
    <p:extLst>
      <p:ext uri="{BB962C8B-B14F-4D97-AF65-F5344CB8AC3E}">
        <p14:creationId xmlns:p14="http://schemas.microsoft.com/office/powerpoint/2010/main" val="10599118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さて、この複雑な助数詞のシステムですが、子供たちはいったいどうやって学習していくのでしょうか。次回はその過程についてお話したいと思います。</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24</a:t>
            </a:fld>
            <a:endParaRPr kumimoji="1" lang="ja-JP" altLang="en-US"/>
          </a:p>
        </p:txBody>
      </p:sp>
    </p:spTree>
    <p:extLst>
      <p:ext uri="{BB962C8B-B14F-4D97-AF65-F5344CB8AC3E}">
        <p14:creationId xmlns:p14="http://schemas.microsoft.com/office/powerpoint/2010/main" val="448841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まず、助数詞とはどんな言葉をさすのでしょうか。皆さんはもう日本語でのものの数え方をよく知っていると思います</a:t>
            </a:r>
            <a:r>
              <a:rPr kumimoji="1" lang="ja-JP" altLang="en-US" sz="1200" kern="1200" dirty="0" smtClean="0">
                <a:solidFill>
                  <a:schemeClr val="tx1"/>
                </a:solidFill>
                <a:effectLst/>
                <a:latin typeface="+mn-lt"/>
                <a:ea typeface="+mn-ea"/>
                <a:cs typeface="+mn-cs"/>
              </a:rPr>
              <a:t>が、</a:t>
            </a:r>
            <a:r>
              <a:rPr kumimoji="1" lang="ja-JP" altLang="ja-JP" sz="1200" kern="1200" dirty="0" smtClean="0">
                <a:solidFill>
                  <a:schemeClr val="tx1"/>
                </a:solidFill>
                <a:effectLst/>
                <a:latin typeface="+mn-lt"/>
                <a:ea typeface="+mn-ea"/>
                <a:cs typeface="+mn-cs"/>
              </a:rPr>
              <a:t>えんぴつ３本、犬２匹、本５冊、と</a:t>
            </a:r>
            <a:r>
              <a:rPr kumimoji="1" lang="ja-JP" altLang="en-US" sz="1200" kern="1200" dirty="0" smtClean="0">
                <a:solidFill>
                  <a:schemeClr val="tx1"/>
                </a:solidFill>
                <a:effectLst/>
                <a:latin typeface="+mn-lt"/>
                <a:ea typeface="+mn-ea"/>
                <a:cs typeface="+mn-cs"/>
              </a:rPr>
              <a:t>数える</a:t>
            </a:r>
            <a:r>
              <a:rPr kumimoji="1" lang="ja-JP" altLang="ja-JP" sz="1200" kern="1200" dirty="0" smtClean="0">
                <a:solidFill>
                  <a:schemeClr val="tx1"/>
                </a:solidFill>
                <a:effectLst/>
                <a:latin typeface="+mn-lt"/>
                <a:ea typeface="+mn-ea"/>
                <a:cs typeface="+mn-cs"/>
              </a:rPr>
              <a:t>時の本や匹や册が助数詞にあたります。</a:t>
            </a:r>
            <a:r>
              <a:rPr lang="en-US" altLang="ja-JP" dirty="0" smtClean="0">
                <a:effectLst/>
              </a:rPr>
              <a:t> </a:t>
            </a:r>
            <a:endParaRPr kumimoji="1" lang="ja-JP" altLang="en-US" dirty="0"/>
          </a:p>
        </p:txBody>
      </p:sp>
      <p:sp>
        <p:nvSpPr>
          <p:cNvPr id="4" name="Slide Number Placeholder 3"/>
          <p:cNvSpPr>
            <a:spLocks noGrp="1"/>
          </p:cNvSpPr>
          <p:nvPr>
            <p:ph type="sldNum" sz="quarter" idx="10"/>
          </p:nvPr>
        </p:nvSpPr>
        <p:spPr/>
        <p:txBody>
          <a:bodyPr/>
          <a:lstStyle/>
          <a:p>
            <a:fld id="{54E0F634-917D-C749-860B-A2314B696B7D}" type="slidenum">
              <a:rPr kumimoji="1" lang="ja-JP" altLang="en-US" smtClean="0"/>
              <a:t>3</a:t>
            </a:fld>
            <a:endParaRPr kumimoji="1" lang="ja-JP" altLang="en-US"/>
          </a:p>
        </p:txBody>
      </p:sp>
    </p:spTree>
    <p:extLst>
      <p:ext uri="{BB962C8B-B14F-4D97-AF65-F5344CB8AC3E}">
        <p14:creationId xmlns:p14="http://schemas.microsoft.com/office/powerpoint/2010/main" val="158581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このように</a:t>
            </a:r>
            <a:r>
              <a:rPr kumimoji="1" lang="ja-JP" altLang="ja-JP" sz="1200" kern="1200" dirty="0" smtClean="0">
                <a:solidFill>
                  <a:schemeClr val="tx1"/>
                </a:solidFill>
                <a:effectLst/>
                <a:latin typeface="+mn-lt"/>
                <a:ea typeface="+mn-ea"/>
                <a:cs typeface="+mn-cs"/>
              </a:rPr>
              <a:t>助数詞はものを数える時に</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数の後に使われる言葉です。</a:t>
            </a:r>
            <a:r>
              <a:rPr kumimoji="1" lang="ja-JP" altLang="en-US" sz="1200" kern="1200" dirty="0" smtClean="0">
                <a:solidFill>
                  <a:schemeClr val="tx1"/>
                </a:solidFill>
                <a:effectLst/>
                <a:latin typeface="+mn-lt"/>
                <a:ea typeface="+mn-ea"/>
                <a:cs typeface="+mn-cs"/>
              </a:rPr>
              <a:t>いわゆる</a:t>
            </a:r>
            <a:r>
              <a:rPr kumimoji="1" lang="ja-JP" altLang="ja-JP" sz="1200" kern="1200" dirty="0" smtClean="0">
                <a:solidFill>
                  <a:schemeClr val="tx1"/>
                </a:solidFill>
                <a:effectLst/>
                <a:latin typeface="+mn-lt"/>
                <a:ea typeface="+mn-ea"/>
                <a:cs typeface="+mn-cs"/>
              </a:rPr>
              <a:t>名詞や動詞は</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物や動作などの名前のようなものですが、助数詞は何かの名前ではなく、必ず数とともに使われなければならないので、単独には</a:t>
            </a:r>
            <a:r>
              <a:rPr kumimoji="1" lang="ja-JP" altLang="en-US" sz="1200" kern="1200" dirty="0" smtClean="0">
                <a:solidFill>
                  <a:schemeClr val="tx1"/>
                </a:solidFill>
                <a:effectLst/>
                <a:latin typeface="+mn-lt"/>
                <a:ea typeface="+mn-ea"/>
                <a:cs typeface="+mn-cs"/>
              </a:rPr>
              <a:t>言葉</a:t>
            </a:r>
            <a:r>
              <a:rPr kumimoji="1" lang="ja-JP" altLang="ja-JP" sz="1200" kern="1200" dirty="0" smtClean="0">
                <a:solidFill>
                  <a:schemeClr val="tx1"/>
                </a:solidFill>
                <a:effectLst/>
                <a:latin typeface="+mn-lt"/>
                <a:ea typeface="+mn-ea"/>
                <a:cs typeface="+mn-cs"/>
              </a:rPr>
              <a:t>として成立しません。</a:t>
            </a:r>
            <a:endParaRPr kumimoji="1" lang="en-US" altLang="ja-JP" sz="1200" kern="1200" dirty="0" smtClean="0">
              <a:solidFill>
                <a:schemeClr val="tx1"/>
              </a:solidFill>
              <a:effectLst/>
              <a:latin typeface="+mn-lt"/>
              <a:ea typeface="+mn-ea"/>
              <a:cs typeface="+mn-cs"/>
            </a:endParaRPr>
          </a:p>
          <a:p>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最近の調査によると日本語の助数詞は専門的に使われるものまでふくめると５００近くあると言われています。</a:t>
            </a:r>
            <a:r>
              <a:rPr kumimoji="1" lang="ja-JP" altLang="en-US" sz="1200" kern="1200" dirty="0" smtClean="0">
                <a:solidFill>
                  <a:schemeClr val="tx1"/>
                </a:solidFill>
                <a:latin typeface="+mn-lt"/>
                <a:ea typeface="+mn-ea"/>
                <a:cs typeface="+mn-cs"/>
              </a:rPr>
              <a:t>「日本語は、他の言語に比べ、語彙の数が多いと言われていますが、助数詞も、それに貢献していると考えられるでしょう。</a:t>
            </a:r>
            <a:endParaRPr kumimoji="1" lang="en-US"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54E0F634-917D-C749-860B-A2314B696B7D}" type="slidenum">
              <a:rPr kumimoji="1" lang="ja-JP" altLang="en-US" smtClean="0"/>
              <a:t>4</a:t>
            </a:fld>
            <a:endParaRPr kumimoji="1" lang="ja-JP" altLang="en-US"/>
          </a:p>
        </p:txBody>
      </p:sp>
    </p:spTree>
    <p:extLst>
      <p:ext uri="{BB962C8B-B14F-4D97-AF65-F5344CB8AC3E}">
        <p14:creationId xmlns:p14="http://schemas.microsoft.com/office/powerpoint/2010/main" val="158581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effectLst/>
                <a:latin typeface="+mn-lt"/>
                <a:ea typeface="+mn-ea"/>
                <a:cs typeface="+mn-cs"/>
              </a:rPr>
              <a:t>助数詞を使う言語の分布を見てみましょう。</a:t>
            </a:r>
            <a:r>
              <a:rPr kumimoji="1" lang="ja-JP" altLang="ja-JP" sz="1200" kern="1200" dirty="0" smtClean="0">
                <a:solidFill>
                  <a:schemeClr val="tx1"/>
                </a:solidFill>
                <a:effectLst/>
                <a:latin typeface="+mn-lt"/>
                <a:ea typeface="+mn-ea"/>
                <a:cs typeface="+mn-cs"/>
              </a:rPr>
              <a:t>東アジアの言語には</a:t>
            </a:r>
            <a:r>
              <a:rPr kumimoji="1" lang="ja-JP" altLang="en-US" sz="1200" kern="1200" dirty="0" smtClean="0">
                <a:solidFill>
                  <a:schemeClr val="tx1"/>
                </a:solidFill>
                <a:effectLst/>
                <a:latin typeface="+mn-lt"/>
                <a:ea typeface="+mn-ea"/>
                <a:cs typeface="+mn-cs"/>
              </a:rPr>
              <a:t>助数詞</a:t>
            </a:r>
            <a:r>
              <a:rPr kumimoji="1" lang="ja-JP" altLang="ja-JP" sz="1200" kern="1200" dirty="0" smtClean="0">
                <a:solidFill>
                  <a:schemeClr val="tx1"/>
                </a:solidFill>
                <a:effectLst/>
                <a:latin typeface="+mn-lt"/>
                <a:ea typeface="+mn-ea"/>
                <a:cs typeface="+mn-cs"/>
              </a:rPr>
              <a:t>のシステムを持つ言語が沢山見られます</a:t>
            </a:r>
            <a:r>
              <a:rPr kumimoji="1" lang="ja-JP" altLang="en-US" sz="1200" kern="1200" dirty="0" smtClean="0">
                <a:solidFill>
                  <a:schemeClr val="tx1"/>
                </a:solidFill>
                <a:effectLst/>
                <a:latin typeface="+mn-lt"/>
                <a:ea typeface="+mn-ea"/>
                <a:cs typeface="+mn-cs"/>
              </a:rPr>
              <a:t>が、</a:t>
            </a:r>
            <a:r>
              <a:rPr kumimoji="1" lang="ja-JP" altLang="ja-JP" sz="1200" kern="1200" dirty="0" smtClean="0">
                <a:solidFill>
                  <a:schemeClr val="tx1"/>
                </a:solidFill>
                <a:effectLst/>
                <a:latin typeface="+mn-lt"/>
                <a:ea typeface="+mn-ea"/>
                <a:cs typeface="+mn-cs"/>
              </a:rPr>
              <a:t>アフリカや南米の言語、北米</a:t>
            </a:r>
            <a:r>
              <a:rPr kumimoji="1" lang="ja-JP" altLang="en-US" sz="1200" kern="1200" dirty="0" smtClean="0">
                <a:solidFill>
                  <a:schemeClr val="tx1"/>
                </a:solidFill>
                <a:effectLst/>
                <a:latin typeface="+mn-lt"/>
                <a:ea typeface="+mn-ea"/>
                <a:cs typeface="+mn-cs"/>
              </a:rPr>
              <a:t>でも</a:t>
            </a:r>
            <a:r>
              <a:rPr kumimoji="1" lang="ja-JP" altLang="ja-JP" sz="1200" kern="1200" dirty="0" smtClean="0">
                <a:solidFill>
                  <a:schemeClr val="tx1"/>
                </a:solidFill>
                <a:effectLst/>
                <a:latin typeface="+mn-lt"/>
                <a:ea typeface="+mn-ea"/>
                <a:cs typeface="+mn-cs"/>
              </a:rPr>
              <a:t>アメリカインデアンの言語ににたようがシステムを持つ言語があるんです。</a:t>
            </a: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5</a:t>
            </a:fld>
            <a:endParaRPr kumimoji="1" lang="ja-JP" altLang="en-US"/>
          </a:p>
        </p:txBody>
      </p:sp>
    </p:spTree>
    <p:extLst>
      <p:ext uri="{BB962C8B-B14F-4D97-AF65-F5344CB8AC3E}">
        <p14:creationId xmlns:p14="http://schemas.microsoft.com/office/powerpoint/2010/main" val="1246870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では、助数詞は日常、どのように使われ、どのような役割を果たしているのでしょうか。まず、この二つの例を見て下さい。皆さんはこの人はどんな犬を飼っていると思いますか。</a:t>
            </a:r>
            <a:endParaRPr kumimoji="1" lang="en-US"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6</a:t>
            </a:fld>
            <a:endParaRPr kumimoji="1" lang="ja-JP" altLang="en-US"/>
          </a:p>
        </p:txBody>
      </p:sp>
    </p:spTree>
    <p:extLst>
      <p:ext uri="{BB962C8B-B14F-4D97-AF65-F5344CB8AC3E}">
        <p14:creationId xmlns:p14="http://schemas.microsoft.com/office/powerpoint/2010/main" val="1114837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日本人は１の例文にたいし、多分このような小型犬か中型犬を想像し、</a:t>
            </a:r>
            <a:r>
              <a:rPr lang="en-US" altLang="ja-JP" dirty="0" smtClean="0">
                <a:effectLst/>
              </a:rPr>
              <a:t> </a:t>
            </a:r>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7</a:t>
            </a:fld>
            <a:endParaRPr kumimoji="1" lang="ja-JP" altLang="en-US"/>
          </a:p>
        </p:txBody>
      </p:sp>
    </p:spTree>
    <p:extLst>
      <p:ext uri="{BB962C8B-B14F-4D97-AF65-F5344CB8AC3E}">
        <p14:creationId xmlns:p14="http://schemas.microsoft.com/office/powerpoint/2010/main" val="1259517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２の例文に対しては、このような大型犬を想像すると思います。</a:t>
            </a:r>
            <a:endParaRPr kumimoji="1" lang="en-US" altLang="ja-JP"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8</a:t>
            </a:fld>
            <a:endParaRPr kumimoji="1" lang="ja-JP" altLang="en-US"/>
          </a:p>
        </p:txBody>
      </p:sp>
    </p:spTree>
    <p:extLst>
      <p:ext uri="{BB962C8B-B14F-4D97-AF65-F5344CB8AC3E}">
        <p14:creationId xmlns:p14="http://schemas.microsoft.com/office/powerpoint/2010/main" val="1680963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それは、匹という助数詞が動物一般、又は昆虫を数える時に使われる言葉で、頭という助数詞が大型動物を数える時につかわれるからです。</a:t>
            </a:r>
            <a:endParaRPr kumimoji="1" lang="en-US"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919471C5-D1E1-3344-84E9-555D3B4D681B}" type="slidenum">
              <a:rPr kumimoji="1" lang="ja-JP" altLang="en-US" smtClean="0"/>
              <a:t>9</a:t>
            </a:fld>
            <a:endParaRPr kumimoji="1" lang="ja-JP" altLang="en-US"/>
          </a:p>
        </p:txBody>
      </p:sp>
    </p:spTree>
    <p:extLst>
      <p:ext uri="{BB962C8B-B14F-4D97-AF65-F5344CB8AC3E}">
        <p14:creationId xmlns:p14="http://schemas.microsoft.com/office/powerpoint/2010/main" val="470762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2088210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1467617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3428836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3887513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Date Placeholder 3"/>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4143343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Date Placeholder 4"/>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77201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Date Placeholder 6"/>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2534141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Date Placeholder 2"/>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2324242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2878509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4062393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AAB9C995-777F-E04A-8E75-6F390D6BE973}" type="datetimeFigureOut">
              <a:rPr kumimoji="1" lang="ja-JP" altLang="en-US" smtClean="0"/>
              <a:t>2015/10/25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17980120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C995-777F-E04A-8E75-6F390D6BE973}" type="datetimeFigureOut">
              <a:rPr kumimoji="1" lang="ja-JP" altLang="en-US" smtClean="0"/>
              <a:t>2015/10/25</a:t>
            </a:fld>
            <a:endParaRPr kumimoji="1"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7C7B9-F2E8-F54A-8C66-2D9994A07FB3}" type="slidenum">
              <a:rPr kumimoji="1" lang="ja-JP" altLang="en-US" smtClean="0"/>
              <a:t>‹#›</a:t>
            </a:fld>
            <a:endParaRPr kumimoji="1" lang="ja-JP" altLang="en-US"/>
          </a:p>
        </p:txBody>
      </p:sp>
    </p:spTree>
    <p:extLst>
      <p:ext uri="{BB962C8B-B14F-4D97-AF65-F5344CB8AC3E}">
        <p14:creationId xmlns:p14="http://schemas.microsoft.com/office/powerpoint/2010/main" val="2075936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2.xml"/><Relationship Id="rId5" Type="http://schemas.openxmlformats.org/officeDocument/2006/relationships/image" Target="../media/image12.png"/><Relationship Id="rId1" Type="http://schemas.microsoft.com/office/2007/relationships/media" Target="../media/media1.mp4"/><Relationship Id="rId2" Type="http://schemas.openxmlformats.org/officeDocument/2006/relationships/video" Target="../media/media1.mp4"/></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5"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5"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5"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1.png"/><Relationship Id="rId6" Type="http://schemas.openxmlformats.org/officeDocument/2006/relationships/image" Target="../media/image13.jpg"/><Relationship Id="rId7" Type="http://schemas.openxmlformats.org/officeDocument/2006/relationships/image" Target="../media/image14.jpg"/><Relationship Id="rId8" Type="http://schemas.openxmlformats.org/officeDocument/2006/relationships/image" Target="../media/image15.jpg"/><Relationship Id="rId9" Type="http://schemas.openxmlformats.org/officeDocument/2006/relationships/image" Target="../media/image17.png"/><Relationship Id="rId10" Type="http://schemas.openxmlformats.org/officeDocument/2006/relationships/image" Target="../media/image18.png"/><Relationship Id="rId11"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kumimoji="1" lang="ja-JP" altLang="en-US" dirty="0" smtClean="0"/>
              <a:t>日本語の助数詞</a:t>
            </a:r>
            <a:endParaRPr kumimoji="1" lang="ja-JP" altLang="en-US" dirty="0"/>
          </a:p>
        </p:txBody>
      </p:sp>
      <p:sp>
        <p:nvSpPr>
          <p:cNvPr id="3" name="Subtitle 2"/>
          <p:cNvSpPr>
            <a:spLocks noGrp="1"/>
          </p:cNvSpPr>
          <p:nvPr>
            <p:ph type="subTitle" idx="1"/>
          </p:nvPr>
        </p:nvSpPr>
        <p:spPr/>
        <p:txBody>
          <a:bodyPr/>
          <a:lstStyle/>
          <a:p>
            <a:r>
              <a:rPr kumimoji="1" lang="ja-JP" altLang="en-US" dirty="0" smtClean="0"/>
              <a:t>ウィリアムズ大学</a:t>
            </a:r>
            <a:endParaRPr kumimoji="1" lang="en-US" altLang="ja-JP" dirty="0" smtClean="0"/>
          </a:p>
          <a:p>
            <a:r>
              <a:rPr lang="en-US" altLang="ja-JP" dirty="0" smtClean="0"/>
              <a:t>Williams College</a:t>
            </a:r>
          </a:p>
          <a:p>
            <a:r>
              <a:rPr lang="ja-JP" altLang="en-US" dirty="0"/>
              <a:t>山本かすみ</a:t>
            </a:r>
            <a:endParaRPr lang="en-US" altLang="ja-JP" dirty="0"/>
          </a:p>
          <a:p>
            <a:endParaRPr kumimoji="1" lang="ja-JP" altLang="en-US" dirty="0"/>
          </a:p>
        </p:txBody>
      </p:sp>
    </p:spTree>
    <p:extLst>
      <p:ext uri="{BB962C8B-B14F-4D97-AF65-F5344CB8AC3E}">
        <p14:creationId xmlns:p14="http://schemas.microsoft.com/office/powerpoint/2010/main" val="13283360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1" lang="ja-JP" altLang="en-US" dirty="0"/>
          </a:p>
        </p:txBody>
      </p:sp>
      <p:sp>
        <p:nvSpPr>
          <p:cNvPr id="3" name="Content Placeholder 2"/>
          <p:cNvSpPr>
            <a:spLocks noGrp="1"/>
          </p:cNvSpPr>
          <p:nvPr>
            <p:ph idx="1"/>
          </p:nvPr>
        </p:nvSpPr>
        <p:spPr>
          <a:xfrm>
            <a:off x="457200" y="386015"/>
            <a:ext cx="8229600" cy="6194585"/>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ja-JP" altLang="en-US" sz="4800" b="1" dirty="0" smtClean="0">
                <a:solidFill>
                  <a:srgbClr val="3366FF"/>
                </a:solidFill>
              </a:rPr>
              <a:t>ドーベルマン２頭、</a:t>
            </a:r>
            <a:r>
              <a:rPr lang="ja-JP" altLang="en-US" sz="4800" b="1" dirty="0" smtClean="0"/>
              <a:t>３人にかみつきにげる　</a:t>
            </a:r>
            <a:endParaRPr lang="en-US" altLang="ja-JP" sz="4800" b="1" dirty="0" smtClean="0"/>
          </a:p>
          <a:p>
            <a:pPr marL="0" indent="0">
              <a:buNone/>
            </a:pPr>
            <a:r>
              <a:rPr kumimoji="1" lang="en-US" altLang="ja-JP" dirty="0"/>
              <a:t>	</a:t>
            </a:r>
            <a:r>
              <a:rPr kumimoji="1" lang="en-US" altLang="ja-JP" dirty="0" smtClean="0"/>
              <a:t>						</a:t>
            </a:r>
            <a:r>
              <a:rPr kumimoji="1" lang="ja-JP" altLang="en-US" dirty="0" smtClean="0"/>
              <a:t>　　　</a:t>
            </a:r>
            <a:endParaRPr kumimoji="1" lang="en-US" altLang="ja-JP" dirty="0" smtClean="0"/>
          </a:p>
          <a:p>
            <a:pPr marL="0" indent="0">
              <a:buNone/>
            </a:pPr>
            <a:r>
              <a:rPr lang="ja-JP" altLang="en-US" dirty="0" smtClean="0"/>
              <a:t>２８日午前、名古屋市守山区の住宅街で飼い犬のドーベルマン２頭が逃げ出し、近くにいた人など３人に次々にかみつきました。</a:t>
            </a: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r>
              <a:rPr lang="en-US" altLang="ja-JP" dirty="0" smtClean="0"/>
              <a:t>NHK NEWSWEB</a:t>
            </a:r>
          </a:p>
        </p:txBody>
      </p:sp>
      <p:sp>
        <p:nvSpPr>
          <p:cNvPr id="4" name="TextBox 3"/>
          <p:cNvSpPr txBox="1"/>
          <p:nvPr/>
        </p:nvSpPr>
        <p:spPr>
          <a:xfrm>
            <a:off x="457200" y="4234759"/>
            <a:ext cx="7624203" cy="1077218"/>
          </a:xfrm>
          <a:prstGeom prst="rect">
            <a:avLst/>
          </a:prstGeom>
          <a:noFill/>
        </p:spPr>
        <p:txBody>
          <a:bodyPr wrap="none" rtlCol="0">
            <a:spAutoFit/>
          </a:bodyPr>
          <a:lstStyle/>
          <a:p>
            <a:r>
              <a:rPr lang="ja-JP" altLang="en-US" sz="3200" dirty="0" smtClean="0">
                <a:solidFill>
                  <a:srgbClr val="3366FF"/>
                </a:solidFill>
              </a:rPr>
              <a:t>２</a:t>
            </a:r>
            <a:r>
              <a:rPr kumimoji="1" lang="ja-JP" altLang="en-US" sz="3200" dirty="0" smtClean="0">
                <a:solidFill>
                  <a:srgbClr val="3366FF"/>
                </a:solidFill>
              </a:rPr>
              <a:t>匹</a:t>
            </a:r>
            <a:r>
              <a:rPr kumimoji="1" lang="ja-JP" altLang="en-US" sz="3200" dirty="0" smtClean="0"/>
              <a:t>はいまも逃走中で消防署では十分注意</a:t>
            </a:r>
            <a:endParaRPr kumimoji="1" lang="en-US" altLang="ja-JP" sz="3200" dirty="0" smtClean="0"/>
          </a:p>
          <a:p>
            <a:r>
              <a:rPr kumimoji="1" lang="ja-JP" altLang="en-US" sz="3200" dirty="0" smtClean="0"/>
              <a:t>するように呼びかけているそうです。</a:t>
            </a:r>
            <a:endParaRPr kumimoji="1" lang="ja-JP" altLang="en-US" sz="3200" dirty="0"/>
          </a:p>
        </p:txBody>
      </p:sp>
    </p:spTree>
    <p:extLst>
      <p:ext uri="{BB962C8B-B14F-4D97-AF65-F5344CB8AC3E}">
        <p14:creationId xmlns:p14="http://schemas.microsoft.com/office/powerpoint/2010/main" val="12005991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rcRect t="8678" b="8678"/>
          <a:stretch>
            <a:fillRect/>
          </a:stretch>
        </p:blipFill>
        <p:spPr>
          <a:xfrm>
            <a:off x="1397322" y="2692403"/>
            <a:ext cx="6358144" cy="3496734"/>
          </a:xfrm>
        </p:spPr>
      </p:pic>
      <p:sp>
        <p:nvSpPr>
          <p:cNvPr id="5" name="8-Point Star 4"/>
          <p:cNvSpPr/>
          <p:nvPr/>
        </p:nvSpPr>
        <p:spPr>
          <a:xfrm>
            <a:off x="1363456" y="850898"/>
            <a:ext cx="1219200" cy="1159934"/>
          </a:xfrm>
          <a:prstGeom prst="star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4000" dirty="0" smtClean="0"/>
              <a:t>匹</a:t>
            </a:r>
            <a:endParaRPr kumimoji="1" lang="ja-JP" altLang="en-US" sz="4000" dirty="0"/>
          </a:p>
        </p:txBody>
      </p:sp>
      <p:sp>
        <p:nvSpPr>
          <p:cNvPr id="6" name="8-Point Star 5"/>
          <p:cNvSpPr/>
          <p:nvPr/>
        </p:nvSpPr>
        <p:spPr>
          <a:xfrm>
            <a:off x="4013200" y="850898"/>
            <a:ext cx="1219200" cy="1159934"/>
          </a:xfrm>
          <a:prstGeom prst="star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4000" dirty="0" smtClean="0"/>
              <a:t>台</a:t>
            </a:r>
            <a:endParaRPr kumimoji="1" lang="ja-JP" altLang="en-US" sz="4000" dirty="0"/>
          </a:p>
        </p:txBody>
      </p:sp>
      <p:sp>
        <p:nvSpPr>
          <p:cNvPr id="7" name="8-Point Star 6"/>
          <p:cNvSpPr/>
          <p:nvPr/>
        </p:nvSpPr>
        <p:spPr>
          <a:xfrm>
            <a:off x="6620932" y="850898"/>
            <a:ext cx="2065867" cy="2044702"/>
          </a:xfrm>
          <a:prstGeom prst="star8">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6600" dirty="0" smtClean="0"/>
              <a:t>体</a:t>
            </a:r>
            <a:endParaRPr kumimoji="1" lang="ja-JP" altLang="en-US" sz="6600" dirty="0"/>
          </a:p>
        </p:txBody>
      </p:sp>
    </p:spTree>
    <p:extLst>
      <p:ext uri="{BB962C8B-B14F-4D97-AF65-F5344CB8AC3E}">
        <p14:creationId xmlns:p14="http://schemas.microsoft.com/office/powerpoint/2010/main" val="17289643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iterate type="lt">
                                    <p:tmPct val="0"/>
                                  </p:iterate>
                                  <p:childTnLst>
                                    <p:set>
                                      <p:cBhvr>
                                        <p:cTn id="30" dur="1" fill="hold">
                                          <p:stCondLst>
                                            <p:cond delay="0"/>
                                          </p:stCondLst>
                                        </p:cTn>
                                        <p:tgtEl>
                                          <p:spTgt spid="7"/>
                                        </p:tgtEl>
                                        <p:attrNameLst>
                                          <p:attrName>style.visibility</p:attrName>
                                        </p:attrNameLst>
                                      </p:cBhvr>
                                      <p:to>
                                        <p:strVal val="visible"/>
                                      </p:to>
                                    </p:set>
                                    <p:anim calcmode="lin" valueType="num">
                                      <p:cBhvr>
                                        <p:cTn id="3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4" dur="1000" fill="hold"/>
                                        <p:tgtEl>
                                          <p:spTgt spid="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34" presetClass="emph" presetSubtype="0" fill="hold" grpId="1" nodeType="clickEffect">
                                  <p:stCondLst>
                                    <p:cond delay="0"/>
                                  </p:stCondLst>
                                  <p:iterate type="lt">
                                    <p:tmPct val="10000"/>
                                  </p:iterate>
                                  <p:childTnLst>
                                    <p:animMotion origin="layout" path="M 0.0 0.0 L 0.0 -0.07213" pathEditMode="relative" ptsTypes="">
                                      <p:cBhvr>
                                        <p:cTn id="42" dur="250" accel="50000" decel="50000" autoRev="1" fill="hold">
                                          <p:stCondLst>
                                            <p:cond delay="0"/>
                                          </p:stCondLst>
                                        </p:cTn>
                                        <p:tgtEl>
                                          <p:spTgt spid="7"/>
                                        </p:tgtEl>
                                        <p:attrNameLst>
                                          <p:attrName>ppt_x</p:attrName>
                                          <p:attrName>ppt_y</p:attrName>
                                        </p:attrNameLst>
                                      </p:cBhvr>
                                    </p:animMotion>
                                    <p:animRot by="1500000">
                                      <p:cBhvr>
                                        <p:cTn id="43" dur="125" fill="hold">
                                          <p:stCondLst>
                                            <p:cond delay="0"/>
                                          </p:stCondLst>
                                        </p:cTn>
                                        <p:tgtEl>
                                          <p:spTgt spid="7"/>
                                        </p:tgtEl>
                                        <p:attrNameLst>
                                          <p:attrName>r</p:attrName>
                                        </p:attrNameLst>
                                      </p:cBhvr>
                                    </p:animRot>
                                    <p:animRot by="-1500000">
                                      <p:cBhvr>
                                        <p:cTn id="44" dur="125" fill="hold">
                                          <p:stCondLst>
                                            <p:cond delay="125"/>
                                          </p:stCondLst>
                                        </p:cTn>
                                        <p:tgtEl>
                                          <p:spTgt spid="7"/>
                                        </p:tgtEl>
                                        <p:attrNameLst>
                                          <p:attrName>r</p:attrName>
                                        </p:attrNameLst>
                                      </p:cBhvr>
                                    </p:animRot>
                                    <p:animRot by="-1500000">
                                      <p:cBhvr>
                                        <p:cTn id="45" dur="125" fill="hold">
                                          <p:stCondLst>
                                            <p:cond delay="250"/>
                                          </p:stCondLst>
                                        </p:cTn>
                                        <p:tgtEl>
                                          <p:spTgt spid="7"/>
                                        </p:tgtEl>
                                        <p:attrNameLst>
                                          <p:attrName>r</p:attrName>
                                        </p:attrNameLst>
                                      </p:cBhvr>
                                    </p:animRot>
                                    <p:animRot by="1500000">
                                      <p:cBhvr>
                                        <p:cTn id="46" dur="125" fill="hold">
                                          <p:stCondLst>
                                            <p:cond delay="375"/>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oxie vs AIBO &amp; Pleo.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300163" y="1392238"/>
            <a:ext cx="6370637" cy="4778398"/>
          </a:xfrm>
        </p:spPr>
      </p:pic>
      <p:sp>
        <p:nvSpPr>
          <p:cNvPr id="5" name="Title 4"/>
          <p:cNvSpPr>
            <a:spLocks noGrp="1"/>
          </p:cNvSpPr>
          <p:nvPr>
            <p:ph type="title"/>
          </p:nvPr>
        </p:nvSpPr>
        <p:spPr>
          <a:xfrm>
            <a:off x="6595533" y="820738"/>
            <a:ext cx="1845733" cy="1143000"/>
          </a:xfrm>
          <a:prstGeom prst="star8">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4000" dirty="0" smtClean="0"/>
              <a:t>匹</a:t>
            </a:r>
            <a:endParaRPr kumimoji="1" lang="ja-JP" altLang="en-US" sz="4000" dirty="0"/>
          </a:p>
        </p:txBody>
      </p:sp>
    </p:spTree>
    <p:extLst>
      <p:ext uri="{BB962C8B-B14F-4D97-AF65-F5344CB8AC3E}">
        <p14:creationId xmlns:p14="http://schemas.microsoft.com/office/powerpoint/2010/main" val="39646469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4"/>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4"/>
                                        </p:tgtEl>
                                      </p:cBhvr>
                                    </p:cmd>
                                  </p:childTnLst>
                                </p:cTn>
                              </p:par>
                            </p:childTnLst>
                          </p:cTn>
                        </p:par>
                      </p:childTnLst>
                    </p:cTn>
                  </p:par>
                </p:childTnLst>
              </p:cTn>
              <p:nextCondLst>
                <p:cond evt="onClick" delay="0">
                  <p:tgtEl>
                    <p:spTgt spid="4"/>
                  </p:tgtEl>
                </p:cond>
              </p:nextCondLst>
            </p:seq>
            <p:video>
              <p:cMediaNode vol="80000">
                <p:cTn id="16" fill="hold" display="0">
                  <p:stCondLst>
                    <p:cond delay="indefinite"/>
                  </p:stCondLst>
                </p:cTn>
                <p:tgtEl>
                  <p:spTgt spid="4"/>
                </p:tgtEl>
              </p:cMediaNode>
            </p:video>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res.jpg"/>
          <p:cNvPicPr>
            <a:picLocks noGrp="1" noChangeAspect="1"/>
          </p:cNvPicPr>
          <p:nvPr>
            <p:ph idx="1"/>
          </p:nvPr>
        </p:nvPicPr>
        <p:blipFill>
          <a:blip r:embed="rId3">
            <a:extLst>
              <a:ext uri="{28A0092B-C50C-407E-A947-70E740481C1C}">
                <a14:useLocalDpi xmlns:a14="http://schemas.microsoft.com/office/drawing/2010/main" val="0"/>
              </a:ext>
            </a:extLst>
          </a:blip>
          <a:srcRect t="7034" b="7034"/>
          <a:stretch>
            <a:fillRect/>
          </a:stretch>
        </p:blipFill>
        <p:spPr>
          <a:xfrm>
            <a:off x="963859" y="4271978"/>
            <a:ext cx="1845732" cy="1015082"/>
          </a:xfrm>
        </p:spPr>
      </p:pic>
      <p:pic>
        <p:nvPicPr>
          <p:cNvPr id="5" name="Picture 4"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3192" y="3661434"/>
            <a:ext cx="2984994" cy="2297046"/>
          </a:xfrm>
          <a:prstGeom prst="rect">
            <a:avLst/>
          </a:prstGeom>
        </p:spPr>
      </p:pic>
      <p:pic>
        <p:nvPicPr>
          <p:cNvPr id="6" name="Picture 5" descr="imgr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7985" y="526363"/>
            <a:ext cx="3527306" cy="2642075"/>
          </a:xfrm>
          <a:prstGeom prst="rect">
            <a:avLst/>
          </a:prstGeom>
        </p:spPr>
      </p:pic>
      <p:sp>
        <p:nvSpPr>
          <p:cNvPr id="7" name="TextBox 6"/>
          <p:cNvSpPr txBox="1"/>
          <p:nvPr/>
        </p:nvSpPr>
        <p:spPr>
          <a:xfrm>
            <a:off x="1145517" y="5812260"/>
            <a:ext cx="1415772"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一切れ</a:t>
            </a:r>
            <a:endParaRPr kumimoji="1" lang="ja-JP" altLang="en-US" sz="3200" dirty="0"/>
          </a:p>
        </p:txBody>
      </p:sp>
      <p:sp>
        <p:nvSpPr>
          <p:cNvPr id="8" name="TextBox 7"/>
          <p:cNvSpPr txBox="1"/>
          <p:nvPr/>
        </p:nvSpPr>
        <p:spPr>
          <a:xfrm>
            <a:off x="6730593" y="6103319"/>
            <a:ext cx="1005403"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一本</a:t>
            </a:r>
            <a:endParaRPr kumimoji="1" lang="ja-JP" altLang="en-US" sz="3200" dirty="0"/>
          </a:p>
        </p:txBody>
      </p:sp>
      <p:sp>
        <p:nvSpPr>
          <p:cNvPr id="9" name="TextBox 8"/>
          <p:cNvSpPr txBox="1"/>
          <p:nvPr/>
        </p:nvSpPr>
        <p:spPr>
          <a:xfrm>
            <a:off x="461157" y="1462179"/>
            <a:ext cx="1005403"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一匹</a:t>
            </a:r>
            <a:endParaRPr kumimoji="1" lang="ja-JP" altLang="en-US" sz="3200" dirty="0">
              <a:solidFill>
                <a:srgbClr val="3366FF"/>
              </a:solidFill>
            </a:endParaRPr>
          </a:p>
        </p:txBody>
      </p:sp>
      <p:sp>
        <p:nvSpPr>
          <p:cNvPr id="3" name="TextBox 2"/>
          <p:cNvSpPr txBox="1"/>
          <p:nvPr/>
        </p:nvSpPr>
        <p:spPr>
          <a:xfrm>
            <a:off x="6594200" y="910765"/>
            <a:ext cx="1237839" cy="830997"/>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kumimoji="1" lang="ja-JP" altLang="en-US" sz="4800" dirty="0" smtClean="0"/>
              <a:t>さけ</a:t>
            </a:r>
            <a:endParaRPr kumimoji="1" lang="ja-JP" altLang="en-US" sz="4800" dirty="0"/>
          </a:p>
        </p:txBody>
      </p:sp>
    </p:spTree>
    <p:extLst>
      <p:ext uri="{BB962C8B-B14F-4D97-AF65-F5344CB8AC3E}">
        <p14:creationId xmlns:p14="http://schemas.microsoft.com/office/powerpoint/2010/main" val="19498423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res.jpg"/>
          <p:cNvPicPr>
            <a:picLocks noGrp="1" noChangeAspect="1"/>
          </p:cNvPicPr>
          <p:nvPr>
            <p:ph idx="1"/>
          </p:nvPr>
        </p:nvPicPr>
        <p:blipFill>
          <a:blip r:embed="rId3">
            <a:extLst>
              <a:ext uri="{28A0092B-C50C-407E-A947-70E740481C1C}">
                <a14:useLocalDpi xmlns:a14="http://schemas.microsoft.com/office/drawing/2010/main" val="0"/>
              </a:ext>
            </a:extLst>
          </a:blip>
          <a:srcRect t="7034" b="7034"/>
          <a:stretch>
            <a:fillRect/>
          </a:stretch>
        </p:blipFill>
        <p:spPr>
          <a:xfrm>
            <a:off x="963859" y="4271978"/>
            <a:ext cx="1845732" cy="1015082"/>
          </a:xfrm>
        </p:spPr>
      </p:pic>
      <p:pic>
        <p:nvPicPr>
          <p:cNvPr id="5" name="Picture 4"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3192" y="3661434"/>
            <a:ext cx="2984994" cy="2297046"/>
          </a:xfrm>
          <a:prstGeom prst="rect">
            <a:avLst/>
          </a:prstGeom>
        </p:spPr>
      </p:pic>
      <p:pic>
        <p:nvPicPr>
          <p:cNvPr id="6" name="Picture 5" descr="imgr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7985" y="526363"/>
            <a:ext cx="3527306" cy="2642075"/>
          </a:xfrm>
          <a:prstGeom prst="rect">
            <a:avLst/>
          </a:prstGeom>
        </p:spPr>
      </p:pic>
      <p:sp>
        <p:nvSpPr>
          <p:cNvPr id="7" name="TextBox 6"/>
          <p:cNvSpPr txBox="1"/>
          <p:nvPr/>
        </p:nvSpPr>
        <p:spPr>
          <a:xfrm>
            <a:off x="1145517" y="5812260"/>
            <a:ext cx="1415772"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一切れ</a:t>
            </a:r>
            <a:endParaRPr kumimoji="1" lang="ja-JP" altLang="en-US" sz="3200" dirty="0"/>
          </a:p>
        </p:txBody>
      </p:sp>
      <p:sp>
        <p:nvSpPr>
          <p:cNvPr id="8" name="TextBox 7"/>
          <p:cNvSpPr txBox="1"/>
          <p:nvPr/>
        </p:nvSpPr>
        <p:spPr>
          <a:xfrm>
            <a:off x="6730593" y="6103319"/>
            <a:ext cx="1005403"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一本</a:t>
            </a:r>
            <a:endParaRPr kumimoji="1" lang="ja-JP" altLang="en-US" sz="3200" dirty="0"/>
          </a:p>
        </p:txBody>
      </p:sp>
      <p:sp>
        <p:nvSpPr>
          <p:cNvPr id="9" name="TextBox 8"/>
          <p:cNvSpPr txBox="1"/>
          <p:nvPr/>
        </p:nvSpPr>
        <p:spPr>
          <a:xfrm>
            <a:off x="461157" y="1462179"/>
            <a:ext cx="1005403"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一匹</a:t>
            </a:r>
            <a:endParaRPr kumimoji="1" lang="ja-JP" altLang="en-US" sz="3200" dirty="0">
              <a:solidFill>
                <a:srgbClr val="3366FF"/>
              </a:solidFill>
            </a:endParaRPr>
          </a:p>
        </p:txBody>
      </p:sp>
      <p:sp>
        <p:nvSpPr>
          <p:cNvPr id="3" name="TextBox 2"/>
          <p:cNvSpPr txBox="1"/>
          <p:nvPr/>
        </p:nvSpPr>
        <p:spPr>
          <a:xfrm>
            <a:off x="6594200" y="910765"/>
            <a:ext cx="1237839" cy="830997"/>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kumimoji="1" lang="ja-JP" altLang="en-US" sz="4800" dirty="0" smtClean="0"/>
              <a:t>さけ</a:t>
            </a:r>
            <a:endParaRPr kumimoji="1" lang="ja-JP" altLang="en-US" sz="4800" dirty="0"/>
          </a:p>
        </p:txBody>
      </p:sp>
      <p:sp>
        <p:nvSpPr>
          <p:cNvPr id="2" name="Oval 1"/>
          <p:cNvSpPr/>
          <p:nvPr/>
        </p:nvSpPr>
        <p:spPr>
          <a:xfrm>
            <a:off x="461157" y="621801"/>
            <a:ext cx="5888384" cy="287086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1" name="TextBox 10"/>
          <p:cNvSpPr txBox="1"/>
          <p:nvPr/>
        </p:nvSpPr>
        <p:spPr>
          <a:xfrm>
            <a:off x="4087517" y="251366"/>
            <a:ext cx="1005403" cy="584776"/>
          </a:xfrm>
          <a:prstGeom prst="rect">
            <a:avLst/>
          </a:prstGeom>
          <a:noFill/>
        </p:spPr>
        <p:txBody>
          <a:bodyPr wrap="none" rtlCol="0">
            <a:spAutoFit/>
          </a:bodyPr>
          <a:lstStyle/>
          <a:p>
            <a:r>
              <a:rPr kumimoji="1" lang="ja-JP" altLang="en-US" sz="3200" dirty="0" smtClean="0">
                <a:solidFill>
                  <a:srgbClr val="FF0000"/>
                </a:solidFill>
              </a:rPr>
              <a:t>生物</a:t>
            </a:r>
            <a:endParaRPr kumimoji="1" lang="ja-JP" altLang="en-US" sz="3200" dirty="0">
              <a:solidFill>
                <a:srgbClr val="FF0000"/>
              </a:solidFill>
            </a:endParaRPr>
          </a:p>
        </p:txBody>
      </p:sp>
      <p:sp>
        <p:nvSpPr>
          <p:cNvPr id="13" name="Oval 12"/>
          <p:cNvSpPr/>
          <p:nvPr/>
        </p:nvSpPr>
        <p:spPr>
          <a:xfrm>
            <a:off x="332866" y="3635777"/>
            <a:ext cx="8557758" cy="29448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4" name="TextBox 13"/>
          <p:cNvSpPr txBox="1"/>
          <p:nvPr/>
        </p:nvSpPr>
        <p:spPr>
          <a:xfrm>
            <a:off x="6081033" y="3283887"/>
            <a:ext cx="1415772" cy="584776"/>
          </a:xfrm>
          <a:prstGeom prst="rect">
            <a:avLst/>
          </a:prstGeom>
          <a:noFill/>
        </p:spPr>
        <p:txBody>
          <a:bodyPr wrap="none" rtlCol="0">
            <a:spAutoFit/>
          </a:bodyPr>
          <a:lstStyle/>
          <a:p>
            <a:r>
              <a:rPr kumimoji="1" lang="ja-JP" altLang="en-US" sz="3200" dirty="0" smtClean="0">
                <a:solidFill>
                  <a:srgbClr val="FF0000"/>
                </a:solidFill>
              </a:rPr>
              <a:t>無生物</a:t>
            </a:r>
            <a:endParaRPr kumimoji="1" lang="ja-JP" altLang="en-US" sz="3200" dirty="0">
              <a:solidFill>
                <a:srgbClr val="FF0000"/>
              </a:solidFill>
            </a:endParaRPr>
          </a:p>
        </p:txBody>
      </p:sp>
    </p:spTree>
    <p:extLst>
      <p:ext uri="{BB962C8B-B14F-4D97-AF65-F5344CB8AC3E}">
        <p14:creationId xmlns:p14="http://schemas.microsoft.com/office/powerpoint/2010/main" val="25969465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res.jpg"/>
          <p:cNvPicPr>
            <a:picLocks noGrp="1" noChangeAspect="1"/>
          </p:cNvPicPr>
          <p:nvPr>
            <p:ph idx="1"/>
          </p:nvPr>
        </p:nvPicPr>
        <p:blipFill>
          <a:blip r:embed="rId3">
            <a:extLst>
              <a:ext uri="{28A0092B-C50C-407E-A947-70E740481C1C}">
                <a14:useLocalDpi xmlns:a14="http://schemas.microsoft.com/office/drawing/2010/main" val="0"/>
              </a:ext>
            </a:extLst>
          </a:blip>
          <a:srcRect t="7034" b="7034"/>
          <a:stretch>
            <a:fillRect/>
          </a:stretch>
        </p:blipFill>
        <p:spPr>
          <a:xfrm>
            <a:off x="963859" y="4271978"/>
            <a:ext cx="1845732" cy="1015082"/>
          </a:xfrm>
        </p:spPr>
      </p:pic>
      <p:pic>
        <p:nvPicPr>
          <p:cNvPr id="5" name="Picture 4"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3192" y="3661434"/>
            <a:ext cx="2984994" cy="2297046"/>
          </a:xfrm>
          <a:prstGeom prst="rect">
            <a:avLst/>
          </a:prstGeom>
        </p:spPr>
      </p:pic>
      <p:pic>
        <p:nvPicPr>
          <p:cNvPr id="6" name="Picture 5" descr="imgr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7985" y="526363"/>
            <a:ext cx="3527306" cy="2642075"/>
          </a:xfrm>
          <a:prstGeom prst="rect">
            <a:avLst/>
          </a:prstGeom>
        </p:spPr>
      </p:pic>
      <p:sp>
        <p:nvSpPr>
          <p:cNvPr id="7" name="TextBox 6"/>
          <p:cNvSpPr txBox="1"/>
          <p:nvPr/>
        </p:nvSpPr>
        <p:spPr>
          <a:xfrm>
            <a:off x="1145517" y="5812260"/>
            <a:ext cx="1415772"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一切れ</a:t>
            </a:r>
            <a:endParaRPr kumimoji="1" lang="ja-JP" altLang="en-US" sz="3200" dirty="0"/>
          </a:p>
        </p:txBody>
      </p:sp>
      <p:sp>
        <p:nvSpPr>
          <p:cNvPr id="8" name="TextBox 7"/>
          <p:cNvSpPr txBox="1"/>
          <p:nvPr/>
        </p:nvSpPr>
        <p:spPr>
          <a:xfrm>
            <a:off x="6730593" y="6103319"/>
            <a:ext cx="1005403"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一本</a:t>
            </a:r>
            <a:endParaRPr kumimoji="1" lang="ja-JP" altLang="en-US" sz="3200" dirty="0"/>
          </a:p>
        </p:txBody>
      </p:sp>
      <p:sp>
        <p:nvSpPr>
          <p:cNvPr id="9" name="TextBox 8"/>
          <p:cNvSpPr txBox="1"/>
          <p:nvPr/>
        </p:nvSpPr>
        <p:spPr>
          <a:xfrm>
            <a:off x="461157" y="1462179"/>
            <a:ext cx="1005403" cy="584776"/>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kumimoji="1" lang="ja-JP" altLang="en-US" sz="3200" dirty="0" smtClean="0">
                <a:solidFill>
                  <a:srgbClr val="3366FF"/>
                </a:solidFill>
              </a:rPr>
              <a:t>一匹</a:t>
            </a:r>
            <a:endParaRPr kumimoji="1" lang="ja-JP" altLang="en-US" sz="3200" dirty="0">
              <a:solidFill>
                <a:srgbClr val="3366FF"/>
              </a:solidFill>
            </a:endParaRPr>
          </a:p>
        </p:txBody>
      </p:sp>
      <p:sp>
        <p:nvSpPr>
          <p:cNvPr id="3" name="TextBox 2"/>
          <p:cNvSpPr txBox="1"/>
          <p:nvPr/>
        </p:nvSpPr>
        <p:spPr>
          <a:xfrm>
            <a:off x="6594200" y="910765"/>
            <a:ext cx="1237839" cy="830997"/>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kumimoji="1" lang="ja-JP" altLang="en-US" sz="4800" dirty="0" smtClean="0"/>
              <a:t>さけ</a:t>
            </a:r>
            <a:endParaRPr kumimoji="1" lang="ja-JP" altLang="en-US" sz="4800" dirty="0"/>
          </a:p>
        </p:txBody>
      </p:sp>
      <p:cxnSp>
        <p:nvCxnSpPr>
          <p:cNvPr id="11" name="Straight Arrow Connector 10"/>
          <p:cNvCxnSpPr/>
          <p:nvPr/>
        </p:nvCxnSpPr>
        <p:spPr>
          <a:xfrm>
            <a:off x="3194467" y="4746243"/>
            <a:ext cx="2210824" cy="12827"/>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835926" y="5216711"/>
            <a:ext cx="1005403" cy="584776"/>
          </a:xfrm>
          <a:prstGeom prst="rect">
            <a:avLst/>
          </a:prstGeom>
          <a:noFill/>
        </p:spPr>
        <p:txBody>
          <a:bodyPr wrap="none" rtlCol="0">
            <a:spAutoFit/>
          </a:bodyPr>
          <a:lstStyle/>
          <a:p>
            <a:r>
              <a:rPr lang="ja-JP" altLang="en-US" sz="3200" dirty="0" smtClean="0">
                <a:solidFill>
                  <a:srgbClr val="FF0000"/>
                </a:solidFill>
              </a:rPr>
              <a:t>形状</a:t>
            </a:r>
            <a:endParaRPr kumimoji="1" lang="ja-JP" altLang="en-US" sz="3200" dirty="0">
              <a:solidFill>
                <a:srgbClr val="FF0000"/>
              </a:solidFill>
            </a:endParaRPr>
          </a:p>
        </p:txBody>
      </p:sp>
    </p:spTree>
    <p:extLst>
      <p:ext uri="{BB962C8B-B14F-4D97-AF65-F5344CB8AC3E}">
        <p14:creationId xmlns:p14="http://schemas.microsoft.com/office/powerpoint/2010/main" val="12602366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8273" y="257874"/>
            <a:ext cx="3155979" cy="1143000"/>
          </a:xfrm>
        </p:spPr>
        <p:style>
          <a:lnRef idx="3">
            <a:schemeClr val="lt1"/>
          </a:lnRef>
          <a:fillRef idx="1">
            <a:schemeClr val="accent6"/>
          </a:fillRef>
          <a:effectRef idx="1">
            <a:schemeClr val="accent6"/>
          </a:effectRef>
          <a:fontRef idx="minor">
            <a:schemeClr val="lt1"/>
          </a:fontRef>
        </p:style>
        <p:txBody>
          <a:bodyPr>
            <a:normAutofit/>
          </a:bodyPr>
          <a:lstStyle/>
          <a:p>
            <a:r>
              <a:rPr kumimoji="1" lang="ja-JP" altLang="en-US" dirty="0" smtClean="0"/>
              <a:t>一羽、二羽</a:t>
            </a:r>
            <a:endParaRPr kumimoji="1" lang="ja-JP" altLang="en-US" dirty="0"/>
          </a:p>
        </p:txBody>
      </p:sp>
      <p:pic>
        <p:nvPicPr>
          <p:cNvPr id="4" name="Content Placeholder 3"/>
          <p:cNvPicPr>
            <a:picLocks noGrp="1" noChangeAspect="1"/>
          </p:cNvPicPr>
          <p:nvPr>
            <p:ph idx="1"/>
          </p:nvPr>
        </p:nvPicPr>
        <p:blipFill rotWithShape="1">
          <a:blip r:embed="rId3"/>
          <a:srcRect l="-443" r="240"/>
          <a:stretch/>
        </p:blipFill>
        <p:spPr>
          <a:xfrm>
            <a:off x="1757598" y="1856753"/>
            <a:ext cx="5182990" cy="4525963"/>
          </a:xfrm>
        </p:spPr>
      </p:pic>
    </p:spTree>
    <p:extLst>
      <p:ext uri="{BB962C8B-B14F-4D97-AF65-F5344CB8AC3E}">
        <p14:creationId xmlns:p14="http://schemas.microsoft.com/office/powerpoint/2010/main" val="26748512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989" y="457200"/>
            <a:ext cx="2231673" cy="1143000"/>
          </a:xfrm>
        </p:spPr>
        <p:txBody>
          <a:bodyPr/>
          <a:lstStyle/>
          <a:p>
            <a:r>
              <a:rPr kumimoji="1" lang="ja-JP" altLang="en-US" dirty="0" smtClean="0"/>
              <a:t>おはし</a:t>
            </a:r>
            <a:endParaRPr kumimoji="1" lang="ja-JP" altLang="en-US" dirty="0"/>
          </a:p>
        </p:txBody>
      </p:sp>
      <p:pic>
        <p:nvPicPr>
          <p:cNvPr id="4" name="Content Placeholder 3"/>
          <p:cNvPicPr>
            <a:picLocks noGrp="1" noChangeAspect="1"/>
          </p:cNvPicPr>
          <p:nvPr>
            <p:ph idx="1"/>
          </p:nvPr>
        </p:nvPicPr>
        <p:blipFill>
          <a:blip r:embed="rId3"/>
          <a:srcRect t="13289" b="13289"/>
          <a:stretch>
            <a:fillRect/>
          </a:stretch>
        </p:blipFill>
        <p:spPr/>
      </p:pic>
      <p:sp>
        <p:nvSpPr>
          <p:cNvPr id="5" name="Title 1"/>
          <p:cNvSpPr txBox="1">
            <a:spLocks/>
          </p:cNvSpPr>
          <p:nvPr/>
        </p:nvSpPr>
        <p:spPr>
          <a:xfrm>
            <a:off x="4036248" y="457200"/>
            <a:ext cx="4310945" cy="1143000"/>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一膳（ぜん）、二膳</a:t>
            </a:r>
            <a:endParaRPr lang="ja-JP" altLang="en-US" dirty="0"/>
          </a:p>
        </p:txBody>
      </p:sp>
    </p:spTree>
    <p:extLst>
      <p:ext uri="{BB962C8B-B14F-4D97-AF65-F5344CB8AC3E}">
        <p14:creationId xmlns:p14="http://schemas.microsoft.com/office/powerpoint/2010/main" val="28108740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お膳</a:t>
            </a:r>
            <a:endParaRPr kumimoji="1" lang="ja-JP" altLang="en-US" dirty="0"/>
          </a:p>
        </p:txBody>
      </p:sp>
      <p:pic>
        <p:nvPicPr>
          <p:cNvPr id="6" name="Content Placeholder 5"/>
          <p:cNvPicPr>
            <a:picLocks noGrp="1" noChangeAspect="1"/>
          </p:cNvPicPr>
          <p:nvPr>
            <p:ph idx="1"/>
          </p:nvPr>
        </p:nvPicPr>
        <p:blipFill>
          <a:blip r:embed="rId3"/>
          <a:srcRect l="-22805" r="-22805"/>
          <a:stretch>
            <a:fillRect/>
          </a:stretch>
        </p:blipFill>
        <p:spPr/>
      </p:pic>
    </p:spTree>
    <p:extLst>
      <p:ext uri="{BB962C8B-B14F-4D97-AF65-F5344CB8AC3E}">
        <p14:creationId xmlns:p14="http://schemas.microsoft.com/office/powerpoint/2010/main" val="18755295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rcRect t="8678" b="8678"/>
          <a:stretch>
            <a:fillRect/>
          </a:stretch>
        </p:blipFill>
        <p:spPr>
          <a:xfrm>
            <a:off x="538212" y="362695"/>
            <a:ext cx="1552243" cy="853674"/>
          </a:xfrm>
          <a:prstGeom prst="rect">
            <a:avLst/>
          </a:prstGeom>
        </p:spPr>
      </p:pic>
      <p:pic>
        <p:nvPicPr>
          <p:cNvPr id="5" name="Picture 4"/>
          <p:cNvPicPr>
            <a:picLocks noChangeAspect="1"/>
          </p:cNvPicPr>
          <p:nvPr/>
        </p:nvPicPr>
        <p:blipFill rotWithShape="1">
          <a:blip r:embed="rId4"/>
          <a:srcRect b="9165"/>
          <a:stretch/>
        </p:blipFill>
        <p:spPr>
          <a:xfrm>
            <a:off x="297258" y="1677823"/>
            <a:ext cx="959326" cy="1387576"/>
          </a:xfrm>
          <a:prstGeom prst="rect">
            <a:avLst/>
          </a:prstGeom>
        </p:spPr>
      </p:pic>
      <p:pic>
        <p:nvPicPr>
          <p:cNvPr id="6" name="Content Placeholder 3"/>
          <p:cNvPicPr>
            <a:picLocks noGrp="1" noChangeAspect="1"/>
          </p:cNvPicPr>
          <p:nvPr>
            <p:ph idx="1"/>
          </p:nvPr>
        </p:nvPicPr>
        <p:blipFill>
          <a:blip r:embed="rId5"/>
          <a:srcRect t="8678" b="8678"/>
          <a:stretch>
            <a:fillRect/>
          </a:stretch>
        </p:blipFill>
        <p:spPr>
          <a:xfrm>
            <a:off x="238088" y="3313766"/>
            <a:ext cx="2036992" cy="1120267"/>
          </a:xfrm>
        </p:spPr>
      </p:pic>
      <p:pic>
        <p:nvPicPr>
          <p:cNvPr id="13" name="Content Placeholder 3" descr="imgres.jpg"/>
          <p:cNvPicPr>
            <a:picLocks noGrp="1" noChangeAspect="1"/>
          </p:cNvPicPr>
          <p:nvPr>
            <p:ph idx="1"/>
          </p:nvPr>
        </p:nvPicPr>
        <p:blipFill>
          <a:blip r:embed="rId6">
            <a:extLst>
              <a:ext uri="{28A0092B-C50C-407E-A947-70E740481C1C}">
                <a14:useLocalDpi xmlns:a14="http://schemas.microsoft.com/office/drawing/2010/main" val="0"/>
              </a:ext>
            </a:extLst>
          </a:blip>
          <a:srcRect t="7034" b="7034"/>
          <a:stretch>
            <a:fillRect/>
          </a:stretch>
        </p:blipFill>
        <p:spPr>
          <a:xfrm>
            <a:off x="6792306" y="362695"/>
            <a:ext cx="1289273" cy="709051"/>
          </a:xfrm>
        </p:spPr>
      </p:pic>
      <p:pic>
        <p:nvPicPr>
          <p:cNvPr id="14" name="Picture 13" descr="image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92306" y="1694524"/>
            <a:ext cx="1385581" cy="1066248"/>
          </a:xfrm>
          <a:prstGeom prst="rect">
            <a:avLst/>
          </a:prstGeom>
        </p:spPr>
      </p:pic>
      <p:pic>
        <p:nvPicPr>
          <p:cNvPr id="16" name="Picture 15" descr="imgres.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00366" y="3091081"/>
            <a:ext cx="1207878" cy="904743"/>
          </a:xfrm>
          <a:prstGeom prst="rect">
            <a:avLst/>
          </a:prstGeom>
        </p:spPr>
      </p:pic>
      <p:pic>
        <p:nvPicPr>
          <p:cNvPr id="21" name="Content Placeholder 3"/>
          <p:cNvPicPr>
            <a:picLocks noChangeAspect="1"/>
          </p:cNvPicPr>
          <p:nvPr/>
        </p:nvPicPr>
        <p:blipFill>
          <a:blip r:embed="rId9"/>
          <a:srcRect t="13289" b="13289"/>
          <a:stretch>
            <a:fillRect/>
          </a:stretch>
        </p:blipFill>
        <p:spPr>
          <a:xfrm>
            <a:off x="6583347" y="4586597"/>
            <a:ext cx="1498232" cy="823970"/>
          </a:xfrm>
          <a:prstGeom prst="rect">
            <a:avLst/>
          </a:prstGeom>
        </p:spPr>
      </p:pic>
      <p:pic>
        <p:nvPicPr>
          <p:cNvPr id="19" name="Content Placeholder 5"/>
          <p:cNvPicPr>
            <a:picLocks noChangeAspect="1"/>
          </p:cNvPicPr>
          <p:nvPr/>
        </p:nvPicPr>
        <p:blipFill>
          <a:blip r:embed="rId10"/>
          <a:srcRect l="-22805" r="-22805"/>
          <a:stretch>
            <a:fillRect/>
          </a:stretch>
        </p:blipFill>
        <p:spPr>
          <a:xfrm>
            <a:off x="3969990" y="5246590"/>
            <a:ext cx="2555631" cy="1405498"/>
          </a:xfrm>
          <a:prstGeom prst="rect">
            <a:avLst/>
          </a:prstGeom>
        </p:spPr>
      </p:pic>
      <p:sp>
        <p:nvSpPr>
          <p:cNvPr id="22" name="Content Placeholder 10"/>
          <p:cNvSpPr txBox="1">
            <a:spLocks/>
          </p:cNvSpPr>
          <p:nvPr/>
        </p:nvSpPr>
        <p:spPr>
          <a:xfrm>
            <a:off x="2761922" y="987912"/>
            <a:ext cx="3225476" cy="1858744"/>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t>ものの特徴</a:t>
            </a:r>
            <a:endParaRPr lang="en-US" altLang="ja-JP" dirty="0" smtClean="0"/>
          </a:p>
          <a:p>
            <a:r>
              <a:rPr lang="ja-JP" altLang="en-US" dirty="0" smtClean="0"/>
              <a:t>話し手の意図</a:t>
            </a:r>
            <a:endParaRPr lang="en-US" altLang="ja-JP" dirty="0" smtClean="0"/>
          </a:p>
          <a:p>
            <a:r>
              <a:rPr lang="ja-JP" altLang="en-US" dirty="0" smtClean="0"/>
              <a:t>文化や習慣</a:t>
            </a:r>
            <a:endParaRPr lang="ja-JP" altLang="en-US" dirty="0"/>
          </a:p>
        </p:txBody>
      </p:sp>
      <p:pic>
        <p:nvPicPr>
          <p:cNvPr id="15" name="Content Placeholder 3"/>
          <p:cNvPicPr>
            <a:picLocks noChangeAspect="1"/>
          </p:cNvPicPr>
          <p:nvPr/>
        </p:nvPicPr>
        <p:blipFill rotWithShape="1">
          <a:blip r:embed="rId11"/>
          <a:srcRect l="-443" r="240"/>
          <a:stretch/>
        </p:blipFill>
        <p:spPr>
          <a:xfrm>
            <a:off x="1064822" y="4818863"/>
            <a:ext cx="1870589" cy="1633462"/>
          </a:xfrm>
          <a:prstGeom prst="rect">
            <a:avLst/>
          </a:prstGeom>
        </p:spPr>
      </p:pic>
      <p:sp>
        <p:nvSpPr>
          <p:cNvPr id="2" name="TextBox 1"/>
          <p:cNvSpPr txBox="1"/>
          <p:nvPr/>
        </p:nvSpPr>
        <p:spPr>
          <a:xfrm>
            <a:off x="2761922" y="3313766"/>
            <a:ext cx="3051987" cy="52322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ja-JP" altLang="en-US" sz="2800" dirty="0" smtClean="0"/>
              <a:t>解放類　</a:t>
            </a:r>
            <a:r>
              <a:rPr kumimoji="1" lang="en-US" altLang="ja-JP" sz="2800" dirty="0" smtClean="0"/>
              <a:t>vs. </a:t>
            </a:r>
            <a:r>
              <a:rPr lang="ja-JP" altLang="en-US" sz="2800" dirty="0" smtClean="0"/>
              <a:t>閉鎖類</a:t>
            </a:r>
            <a:endParaRPr kumimoji="1" lang="ja-JP" altLang="en-US" sz="2800" dirty="0"/>
          </a:p>
        </p:txBody>
      </p:sp>
    </p:spTree>
    <p:extLst>
      <p:ext uri="{BB962C8B-B14F-4D97-AF65-F5344CB8AC3E}">
        <p14:creationId xmlns:p14="http://schemas.microsoft.com/office/powerpoint/2010/main" val="17403734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ja-JP" altLang="en-US" dirty="0" smtClean="0"/>
              <a:t>講義の流れ</a:t>
            </a:r>
            <a:endParaRPr kumimoji="1" lang="ja-JP" altLang="en-US" dirty="0"/>
          </a:p>
        </p:txBody>
      </p:sp>
      <p:sp>
        <p:nvSpPr>
          <p:cNvPr id="3" name="Content Placeholder 2"/>
          <p:cNvSpPr>
            <a:spLocks noGrp="1"/>
          </p:cNvSpPr>
          <p:nvPr>
            <p:ph idx="1"/>
          </p:nvPr>
        </p:nvSpPr>
        <p:spPr>
          <a:xfrm>
            <a:off x="2751759" y="2366763"/>
            <a:ext cx="6868895" cy="4525963"/>
          </a:xfrm>
        </p:spPr>
        <p:txBody>
          <a:bodyPr>
            <a:normAutofit/>
          </a:bodyPr>
          <a:lstStyle/>
          <a:p>
            <a:r>
              <a:rPr kumimoji="1" lang="ja-JP" altLang="en-US" dirty="0" smtClean="0">
                <a:solidFill>
                  <a:srgbClr val="0000FF"/>
                </a:solidFill>
              </a:rPr>
              <a:t>助数詞</a:t>
            </a:r>
            <a:r>
              <a:rPr kumimoji="1" lang="ja-JP" altLang="en-US" dirty="0" smtClean="0"/>
              <a:t>とは何か</a:t>
            </a:r>
            <a:endParaRPr kumimoji="1" lang="en-US" altLang="ja-JP" dirty="0" smtClean="0"/>
          </a:p>
          <a:p>
            <a:r>
              <a:rPr lang="ja-JP" altLang="en-US" dirty="0" smtClean="0"/>
              <a:t>助数詞を使う言語</a:t>
            </a:r>
            <a:endParaRPr lang="en-US" altLang="ja-JP" dirty="0" smtClean="0"/>
          </a:p>
          <a:p>
            <a:r>
              <a:rPr kumimoji="1" lang="ja-JP" altLang="en-US" dirty="0" smtClean="0"/>
              <a:t>助数詞の役割</a:t>
            </a:r>
            <a:endParaRPr kumimoji="1" lang="en-US" altLang="ja-JP" dirty="0" smtClean="0"/>
          </a:p>
          <a:p>
            <a:r>
              <a:rPr lang="ja-JP" altLang="en-US" dirty="0" smtClean="0"/>
              <a:t>まとめ</a:t>
            </a:r>
            <a:endParaRPr lang="en-US" altLang="ja-JP" dirty="0"/>
          </a:p>
          <a:p>
            <a:endParaRPr lang="en-US" altLang="ja-JP" dirty="0"/>
          </a:p>
          <a:p>
            <a:endParaRPr kumimoji="1" lang="en-US" altLang="ja-JP" dirty="0" smtClean="0"/>
          </a:p>
        </p:txBody>
      </p:sp>
    </p:spTree>
    <p:extLst>
      <p:ext uri="{BB962C8B-B14F-4D97-AF65-F5344CB8AC3E}">
        <p14:creationId xmlns:p14="http://schemas.microsoft.com/office/powerpoint/2010/main" val="223690171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498" y="360339"/>
            <a:ext cx="4825702" cy="3119462"/>
          </a:xfrm>
        </p:spPr>
        <p:txBody>
          <a:bodyPr>
            <a:normAutofit/>
          </a:bodyPr>
          <a:lstStyle/>
          <a:p>
            <a:pPr marL="0" indent="0">
              <a:buNone/>
            </a:pPr>
            <a:r>
              <a:rPr lang="ja-JP" altLang="en-US" sz="4800" dirty="0" smtClean="0">
                <a:solidFill>
                  <a:srgbClr val="3366FF"/>
                </a:solidFill>
              </a:rPr>
              <a:t>匹</a:t>
            </a:r>
            <a:endParaRPr lang="ja-JP" altLang="en-US" sz="4800" dirty="0">
              <a:solidFill>
                <a:srgbClr val="3366FF"/>
              </a:solidFill>
            </a:endParaRPr>
          </a:p>
        </p:txBody>
      </p:sp>
      <p:pic>
        <p:nvPicPr>
          <p:cNvPr id="4" name="Picture 3"/>
          <p:cNvPicPr>
            <a:picLocks noChangeAspect="1"/>
          </p:cNvPicPr>
          <p:nvPr/>
        </p:nvPicPr>
        <p:blipFill>
          <a:blip r:embed="rId3"/>
          <a:stretch>
            <a:fillRect/>
          </a:stretch>
        </p:blipFill>
        <p:spPr>
          <a:xfrm>
            <a:off x="457200" y="1312797"/>
            <a:ext cx="1928919" cy="1928919"/>
          </a:xfrm>
          <a:prstGeom prst="rect">
            <a:avLst/>
          </a:prstGeom>
        </p:spPr>
      </p:pic>
      <p:sp>
        <p:nvSpPr>
          <p:cNvPr id="6" name="Striped Right Arrow 5"/>
          <p:cNvSpPr/>
          <p:nvPr/>
        </p:nvSpPr>
        <p:spPr>
          <a:xfrm>
            <a:off x="2665255" y="1905341"/>
            <a:ext cx="1340396" cy="56183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 name="TextBox 6"/>
          <p:cNvSpPr txBox="1"/>
          <p:nvPr/>
        </p:nvSpPr>
        <p:spPr>
          <a:xfrm>
            <a:off x="4445686" y="1892536"/>
            <a:ext cx="2441694" cy="769441"/>
          </a:xfrm>
          <a:prstGeom prst="rect">
            <a:avLst/>
          </a:prstGeom>
          <a:noFill/>
        </p:spPr>
        <p:txBody>
          <a:bodyPr wrap="none" rtlCol="0">
            <a:spAutoFit/>
          </a:bodyPr>
          <a:lstStyle/>
          <a:p>
            <a:r>
              <a:rPr kumimoji="1" lang="ja-JP" altLang="en-US" sz="4400" dirty="0" smtClean="0"/>
              <a:t>動物一般</a:t>
            </a:r>
            <a:endParaRPr kumimoji="1" lang="ja-JP" altLang="en-US" sz="4400" dirty="0"/>
          </a:p>
        </p:txBody>
      </p:sp>
      <p:sp>
        <p:nvSpPr>
          <p:cNvPr id="12" name="TextBox 11"/>
          <p:cNvSpPr txBox="1"/>
          <p:nvPr/>
        </p:nvSpPr>
        <p:spPr>
          <a:xfrm>
            <a:off x="1397000" y="4724400"/>
            <a:ext cx="184666" cy="369332"/>
          </a:xfrm>
          <a:prstGeom prst="rect">
            <a:avLst/>
          </a:prstGeom>
          <a:noFill/>
        </p:spPr>
        <p:txBody>
          <a:bodyPr wrap="none" rtlCol="0">
            <a:spAutoFit/>
          </a:bodyPr>
          <a:lstStyle/>
          <a:p>
            <a:endParaRPr kumimoji="1" lang="ja-JP" altLang="en-US" dirty="0"/>
          </a:p>
        </p:txBody>
      </p:sp>
      <p:sp>
        <p:nvSpPr>
          <p:cNvPr id="13" name="TextBox 12"/>
          <p:cNvSpPr txBox="1"/>
          <p:nvPr/>
        </p:nvSpPr>
        <p:spPr>
          <a:xfrm>
            <a:off x="635000" y="4038600"/>
            <a:ext cx="2236510" cy="707886"/>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ja-JP" altLang="en-US" sz="4000" dirty="0" smtClean="0"/>
              <a:t>明治</a:t>
            </a:r>
            <a:r>
              <a:rPr kumimoji="1" lang="ja-JP" altLang="en-US" sz="4000" dirty="0" smtClean="0"/>
              <a:t>末期</a:t>
            </a:r>
            <a:endParaRPr kumimoji="1" lang="ja-JP" altLang="en-US" sz="4000" dirty="0"/>
          </a:p>
        </p:txBody>
      </p:sp>
      <p:sp>
        <p:nvSpPr>
          <p:cNvPr id="14" name="TextBox 13"/>
          <p:cNvSpPr txBox="1"/>
          <p:nvPr/>
        </p:nvSpPr>
        <p:spPr>
          <a:xfrm>
            <a:off x="863599" y="5317986"/>
            <a:ext cx="3142051" cy="646331"/>
          </a:xfrm>
          <a:prstGeom prst="rect">
            <a:avLst/>
          </a:prstGeom>
          <a:noFill/>
        </p:spPr>
        <p:txBody>
          <a:bodyPr wrap="square" rtlCol="0">
            <a:spAutoFit/>
          </a:bodyPr>
          <a:lstStyle/>
          <a:p>
            <a:r>
              <a:rPr kumimoji="1" lang="en-US" altLang="ja-JP" sz="3600" dirty="0" smtClean="0"/>
              <a:t>“Head of cow”</a:t>
            </a:r>
            <a:endParaRPr kumimoji="1" lang="ja-JP" altLang="en-US" sz="3600" dirty="0"/>
          </a:p>
        </p:txBody>
      </p:sp>
      <p:sp>
        <p:nvSpPr>
          <p:cNvPr id="15" name="Right Arrow 14"/>
          <p:cNvSpPr/>
          <p:nvPr/>
        </p:nvSpPr>
        <p:spPr>
          <a:xfrm>
            <a:off x="4466625" y="5430917"/>
            <a:ext cx="1379149" cy="533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6" name="TextBox 15"/>
          <p:cNvSpPr txBox="1"/>
          <p:nvPr/>
        </p:nvSpPr>
        <p:spPr>
          <a:xfrm>
            <a:off x="6629399" y="5256431"/>
            <a:ext cx="621427" cy="769441"/>
          </a:xfrm>
          <a:prstGeom prst="rect">
            <a:avLst/>
          </a:prstGeom>
          <a:noFill/>
        </p:spPr>
        <p:txBody>
          <a:bodyPr wrap="square" rtlCol="0">
            <a:spAutoFit/>
          </a:bodyPr>
          <a:lstStyle/>
          <a:p>
            <a:r>
              <a:rPr kumimoji="1" lang="ja-JP" altLang="en-US" sz="4400" dirty="0" smtClean="0">
                <a:solidFill>
                  <a:srgbClr val="3366FF"/>
                </a:solidFill>
              </a:rPr>
              <a:t>頭</a:t>
            </a:r>
            <a:endParaRPr kumimoji="1" lang="ja-JP" altLang="en-US" sz="4400" dirty="0">
              <a:solidFill>
                <a:srgbClr val="3366FF"/>
              </a:solidFill>
            </a:endParaRPr>
          </a:p>
        </p:txBody>
      </p:sp>
    </p:spTree>
    <p:extLst>
      <p:ext uri="{BB962C8B-B14F-4D97-AF65-F5344CB8AC3E}">
        <p14:creationId xmlns:p14="http://schemas.microsoft.com/office/powerpoint/2010/main" val="1804062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3" grpId="0" animBg="1"/>
      <p:bldP spid="14"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2159000" cy="1143000"/>
          </a:xfrm>
        </p:spPr>
        <p:style>
          <a:lnRef idx="3">
            <a:schemeClr val="lt1"/>
          </a:lnRef>
          <a:fillRef idx="1">
            <a:schemeClr val="accent6"/>
          </a:fillRef>
          <a:effectRef idx="1">
            <a:schemeClr val="accent6"/>
          </a:effectRef>
          <a:fontRef idx="minor">
            <a:schemeClr val="lt1"/>
          </a:fontRef>
        </p:style>
        <p:txBody>
          <a:bodyPr/>
          <a:lstStyle/>
          <a:p>
            <a:r>
              <a:rPr lang="en-US" altLang="ja-JP" dirty="0" smtClean="0"/>
              <a:t>〜</a:t>
            </a:r>
            <a:r>
              <a:rPr lang="ja-JP" altLang="en-US" dirty="0" smtClean="0"/>
              <a:t>頭</a:t>
            </a:r>
            <a:endParaRPr kumimoji="1" lang="ja-JP" altLang="en-US" dirty="0"/>
          </a:p>
        </p:txBody>
      </p:sp>
      <p:pic>
        <p:nvPicPr>
          <p:cNvPr id="4" name="Content Placeholder 3"/>
          <p:cNvPicPr>
            <a:picLocks noGrp="1" noChangeAspect="1"/>
          </p:cNvPicPr>
          <p:nvPr>
            <p:ph idx="1"/>
          </p:nvPr>
        </p:nvPicPr>
        <p:blipFill>
          <a:blip r:embed="rId3"/>
          <a:srcRect t="10801" b="10801"/>
          <a:stretch>
            <a:fillRect/>
          </a:stretch>
        </p:blipFill>
        <p:spPr>
          <a:xfrm>
            <a:off x="4165600" y="4015820"/>
            <a:ext cx="3995007" cy="2197100"/>
          </a:xfrm>
        </p:spPr>
      </p:pic>
      <p:pic>
        <p:nvPicPr>
          <p:cNvPr id="5" name="Picture 4"/>
          <p:cNvPicPr>
            <a:picLocks noChangeAspect="1"/>
          </p:cNvPicPr>
          <p:nvPr/>
        </p:nvPicPr>
        <p:blipFill>
          <a:blip r:embed="rId4"/>
          <a:stretch>
            <a:fillRect/>
          </a:stretch>
        </p:blipFill>
        <p:spPr>
          <a:xfrm>
            <a:off x="4165600" y="966788"/>
            <a:ext cx="3505200" cy="2324100"/>
          </a:xfrm>
          <a:prstGeom prst="rect">
            <a:avLst/>
          </a:prstGeom>
        </p:spPr>
      </p:pic>
      <p:pic>
        <p:nvPicPr>
          <p:cNvPr id="6" name="Picture 5"/>
          <p:cNvPicPr>
            <a:picLocks noChangeAspect="1"/>
          </p:cNvPicPr>
          <p:nvPr/>
        </p:nvPicPr>
        <p:blipFill>
          <a:blip r:embed="rId5"/>
          <a:stretch>
            <a:fillRect/>
          </a:stretch>
        </p:blipFill>
        <p:spPr>
          <a:xfrm>
            <a:off x="457200" y="3074988"/>
            <a:ext cx="3289300" cy="2463800"/>
          </a:xfrm>
          <a:prstGeom prst="rect">
            <a:avLst/>
          </a:prstGeom>
        </p:spPr>
      </p:pic>
      <p:sp>
        <p:nvSpPr>
          <p:cNvPr id="7" name="TextBox 6"/>
          <p:cNvSpPr txBox="1"/>
          <p:nvPr/>
        </p:nvSpPr>
        <p:spPr>
          <a:xfrm>
            <a:off x="5181600" y="3556000"/>
            <a:ext cx="877163" cy="369332"/>
          </a:xfrm>
          <a:prstGeom prst="rect">
            <a:avLst/>
          </a:prstGeom>
          <a:noFill/>
        </p:spPr>
        <p:txBody>
          <a:bodyPr wrap="none" rtlCol="0">
            <a:spAutoFit/>
          </a:bodyPr>
          <a:lstStyle/>
          <a:p>
            <a:r>
              <a:rPr kumimoji="1" lang="ja-JP" altLang="en-US" dirty="0" smtClean="0"/>
              <a:t>警察犬</a:t>
            </a:r>
            <a:endParaRPr kumimoji="1" lang="ja-JP" altLang="en-US" dirty="0"/>
          </a:p>
        </p:txBody>
      </p:sp>
      <p:sp>
        <p:nvSpPr>
          <p:cNvPr id="8" name="TextBox 7"/>
          <p:cNvSpPr txBox="1"/>
          <p:nvPr/>
        </p:nvSpPr>
        <p:spPr>
          <a:xfrm>
            <a:off x="1651000" y="5765800"/>
            <a:ext cx="1338828" cy="369332"/>
          </a:xfrm>
          <a:prstGeom prst="rect">
            <a:avLst/>
          </a:prstGeom>
          <a:noFill/>
        </p:spPr>
        <p:txBody>
          <a:bodyPr wrap="none" rtlCol="0">
            <a:spAutoFit/>
          </a:bodyPr>
          <a:lstStyle/>
          <a:p>
            <a:r>
              <a:rPr lang="ja-JP" altLang="en-US" dirty="0" smtClean="0"/>
              <a:t>麻薬取締犬</a:t>
            </a:r>
            <a:endParaRPr kumimoji="1" lang="ja-JP" altLang="en-US" dirty="0"/>
          </a:p>
        </p:txBody>
      </p:sp>
      <p:sp>
        <p:nvSpPr>
          <p:cNvPr id="9" name="TextBox 8"/>
          <p:cNvSpPr txBox="1"/>
          <p:nvPr/>
        </p:nvSpPr>
        <p:spPr>
          <a:xfrm>
            <a:off x="5511800" y="6502400"/>
            <a:ext cx="877163" cy="369332"/>
          </a:xfrm>
          <a:prstGeom prst="rect">
            <a:avLst/>
          </a:prstGeom>
          <a:noFill/>
        </p:spPr>
        <p:txBody>
          <a:bodyPr wrap="none" rtlCol="0">
            <a:spAutoFit/>
          </a:bodyPr>
          <a:lstStyle/>
          <a:p>
            <a:r>
              <a:rPr kumimoji="1" lang="ja-JP" altLang="en-US" dirty="0" smtClean="0"/>
              <a:t>盲導犬</a:t>
            </a:r>
            <a:endParaRPr kumimoji="1" lang="ja-JP" altLang="en-US" dirty="0"/>
          </a:p>
        </p:txBody>
      </p:sp>
    </p:spTree>
    <p:extLst>
      <p:ext uri="{BB962C8B-B14F-4D97-AF65-F5344CB8AC3E}">
        <p14:creationId xmlns:p14="http://schemas.microsoft.com/office/powerpoint/2010/main" val="33652896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1" lang="ja-JP" altLang="en-US" dirty="0"/>
          </a:p>
        </p:txBody>
      </p:sp>
      <p:pic>
        <p:nvPicPr>
          <p:cNvPr id="4" name="Content Placeholder 3"/>
          <p:cNvPicPr>
            <a:picLocks noGrp="1" noChangeAspect="1"/>
          </p:cNvPicPr>
          <p:nvPr>
            <p:ph idx="1"/>
          </p:nvPr>
        </p:nvPicPr>
        <p:blipFill>
          <a:blip r:embed="rId3"/>
          <a:srcRect l="-15776" r="-15776"/>
          <a:stretch>
            <a:fillRect/>
          </a:stretch>
        </p:blipFill>
        <p:spPr>
          <a:xfrm>
            <a:off x="0" y="440267"/>
            <a:ext cx="8876189" cy="4881562"/>
          </a:xfrm>
        </p:spPr>
      </p:pic>
    </p:spTree>
    <p:extLst>
      <p:ext uri="{BB962C8B-B14F-4D97-AF65-F5344CB8AC3E}">
        <p14:creationId xmlns:p14="http://schemas.microsoft.com/office/powerpoint/2010/main" val="137982882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1" lang="ja-JP" altLang="en-US" dirty="0"/>
          </a:p>
        </p:txBody>
      </p:sp>
      <p:pic>
        <p:nvPicPr>
          <p:cNvPr id="4" name="Content Placeholder 3"/>
          <p:cNvPicPr>
            <a:picLocks noGrp="1" noChangeAspect="1"/>
          </p:cNvPicPr>
          <p:nvPr>
            <p:ph idx="1"/>
          </p:nvPr>
        </p:nvPicPr>
        <p:blipFill rotWithShape="1">
          <a:blip r:embed="rId3"/>
          <a:srcRect l="-2557" r="-2555"/>
          <a:stretch/>
        </p:blipFill>
        <p:spPr>
          <a:xfrm>
            <a:off x="1270000" y="1117600"/>
            <a:ext cx="3302000" cy="4525963"/>
          </a:xfrm>
        </p:spPr>
      </p:pic>
      <p:pic>
        <p:nvPicPr>
          <p:cNvPr id="5" name="Picture 4"/>
          <p:cNvPicPr>
            <a:picLocks noChangeAspect="1"/>
          </p:cNvPicPr>
          <p:nvPr/>
        </p:nvPicPr>
        <p:blipFill>
          <a:blip r:embed="rId4"/>
          <a:stretch>
            <a:fillRect/>
          </a:stretch>
        </p:blipFill>
        <p:spPr>
          <a:xfrm>
            <a:off x="5575300" y="1790700"/>
            <a:ext cx="2019300" cy="3276600"/>
          </a:xfrm>
          <a:prstGeom prst="rect">
            <a:avLst/>
          </a:prstGeom>
        </p:spPr>
      </p:pic>
    </p:spTree>
    <p:extLst>
      <p:ext uri="{BB962C8B-B14F-4D97-AF65-F5344CB8AC3E}">
        <p14:creationId xmlns:p14="http://schemas.microsoft.com/office/powerpoint/2010/main" val="185558941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1" lang="ja-JP" altLang="en-US" dirty="0"/>
          </a:p>
        </p:txBody>
      </p:sp>
      <p:sp>
        <p:nvSpPr>
          <p:cNvPr id="3" name="Content Placeholder 2"/>
          <p:cNvSpPr>
            <a:spLocks noGrp="1"/>
          </p:cNvSpPr>
          <p:nvPr>
            <p:ph idx="1"/>
          </p:nvPr>
        </p:nvSpPr>
        <p:spPr/>
        <p:txBody>
          <a:bodyPr>
            <a:normAutofit fontScale="92500" lnSpcReduction="20000"/>
          </a:bodyPr>
          <a:lstStyle/>
          <a:p>
            <a:pPr marL="0" indent="0">
              <a:buNone/>
            </a:pPr>
            <a:r>
              <a:rPr kumimoji="1" lang="ja-JP" altLang="en-US" dirty="0" smtClean="0"/>
              <a:t>参考文献</a:t>
            </a:r>
            <a:endParaRPr kumimoji="1" lang="en-US" altLang="ja-JP" dirty="0" smtClean="0"/>
          </a:p>
          <a:p>
            <a:r>
              <a:rPr lang="ja-JP" altLang="en-US" dirty="0" smtClean="0"/>
              <a:t>飯田朝子（</a:t>
            </a:r>
            <a:r>
              <a:rPr lang="en-US" altLang="ja-JP" dirty="0" smtClean="0"/>
              <a:t>2005</a:t>
            </a:r>
            <a:r>
              <a:rPr lang="ja-JP" altLang="en-US" dirty="0" smtClean="0"/>
              <a:t>）</a:t>
            </a:r>
            <a:r>
              <a:rPr lang="en-US" altLang="ja-JP" dirty="0" smtClean="0"/>
              <a:t>『</a:t>
            </a:r>
            <a:r>
              <a:rPr lang="ja-JP" altLang="en-US" dirty="0" smtClean="0"/>
              <a:t>数え方でみがく日本語</a:t>
            </a:r>
            <a:r>
              <a:rPr lang="en-US" altLang="ja-JP" dirty="0" smtClean="0"/>
              <a:t>』</a:t>
            </a:r>
            <a:r>
              <a:rPr lang="ja-JP" altLang="en-US" dirty="0" smtClean="0"/>
              <a:t>、筑摩書房</a:t>
            </a:r>
            <a:endParaRPr lang="en-US" altLang="ja-JP" dirty="0" smtClean="0"/>
          </a:p>
          <a:p>
            <a:r>
              <a:rPr lang="ja-JP" altLang="en-US" dirty="0" smtClean="0"/>
              <a:t>飯田朝子・町田健</a:t>
            </a:r>
            <a:r>
              <a:rPr lang="en-US" altLang="ja-JP" dirty="0" smtClean="0"/>
              <a:t>(2004)『</a:t>
            </a:r>
            <a:r>
              <a:rPr lang="ja-JP" altLang="en-US" dirty="0" smtClean="0"/>
              <a:t>数え方の辞典</a:t>
            </a:r>
            <a:r>
              <a:rPr lang="en-US" altLang="ja-JP" dirty="0" smtClean="0"/>
              <a:t>』</a:t>
            </a:r>
            <a:r>
              <a:rPr lang="ja-JP" altLang="en-US" dirty="0" smtClean="0"/>
              <a:t>、小学館</a:t>
            </a:r>
            <a:endParaRPr lang="en-US" altLang="ja-JP" dirty="0" smtClean="0"/>
          </a:p>
          <a:p>
            <a:r>
              <a:rPr kumimoji="1" lang="ja-JP" altLang="en-US" dirty="0" smtClean="0"/>
              <a:t>今井むつみ・針生悦子（</a:t>
            </a:r>
            <a:r>
              <a:rPr kumimoji="1" lang="en-US" altLang="ja-JP" dirty="0" smtClean="0"/>
              <a:t>2007</a:t>
            </a:r>
            <a:r>
              <a:rPr kumimoji="1" lang="ja-JP" altLang="en-US" dirty="0" smtClean="0"/>
              <a:t>）</a:t>
            </a:r>
            <a:r>
              <a:rPr kumimoji="1" lang="en-US" altLang="ja-JP" dirty="0" smtClean="0"/>
              <a:t>『</a:t>
            </a:r>
            <a:r>
              <a:rPr kumimoji="1" lang="ja-JP" altLang="en-US" dirty="0" smtClean="0"/>
              <a:t>レキシコンの構築</a:t>
            </a:r>
            <a:r>
              <a:rPr kumimoji="1" lang="en-US" altLang="ja-JP" dirty="0" smtClean="0"/>
              <a:t>』</a:t>
            </a:r>
            <a:r>
              <a:rPr kumimoji="1" lang="ja-JP" altLang="en-US" dirty="0" smtClean="0"/>
              <a:t>、岩波書店</a:t>
            </a:r>
            <a:endParaRPr kumimoji="1" lang="en-US" altLang="ja-JP" dirty="0" smtClean="0"/>
          </a:p>
          <a:p>
            <a:r>
              <a:rPr lang="en-US" altLang="ja-JP" dirty="0" smtClean="0"/>
              <a:t>Kasumi Yamamoto (2005) . </a:t>
            </a:r>
            <a:r>
              <a:rPr lang="en-US" altLang="ja-JP" i="1" dirty="0" smtClean="0"/>
              <a:t>The Acquisition of Numeral Classifiers-The Case of Japanese Children. Mouton de </a:t>
            </a:r>
            <a:r>
              <a:rPr lang="en-US" altLang="ja-JP" i="1" dirty="0" err="1" smtClean="0"/>
              <a:t>Gruyter</a:t>
            </a:r>
            <a:r>
              <a:rPr lang="en-US" altLang="ja-JP" i="1" dirty="0" smtClean="0"/>
              <a:t>.</a:t>
            </a:r>
            <a:endParaRPr kumimoji="1" lang="ja-JP" altLang="en-US" dirty="0"/>
          </a:p>
        </p:txBody>
      </p:sp>
    </p:spTree>
    <p:extLst>
      <p:ext uri="{BB962C8B-B14F-4D97-AF65-F5344CB8AC3E}">
        <p14:creationId xmlns:p14="http://schemas.microsoft.com/office/powerpoint/2010/main" val="15472412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7634"/>
            <a:ext cx="8229600" cy="1143000"/>
          </a:xfrm>
        </p:spPr>
        <p:style>
          <a:lnRef idx="2">
            <a:schemeClr val="accent1"/>
          </a:lnRef>
          <a:fillRef idx="1">
            <a:schemeClr val="lt1"/>
          </a:fillRef>
          <a:effectRef idx="0">
            <a:schemeClr val="accent1"/>
          </a:effectRef>
          <a:fontRef idx="minor">
            <a:schemeClr val="dk1"/>
          </a:fontRef>
        </p:style>
        <p:txBody>
          <a:bodyPr/>
          <a:lstStyle/>
          <a:p>
            <a:r>
              <a:rPr kumimoji="1" lang="ja-JP" altLang="en-US" dirty="0" smtClean="0"/>
              <a:t>助数詞とは</a:t>
            </a:r>
            <a:endParaRPr kumimoji="1" lang="ja-JP" altLang="en-US" dirty="0"/>
          </a:p>
        </p:txBody>
      </p:sp>
      <p:sp>
        <p:nvSpPr>
          <p:cNvPr id="3" name="Content Placeholder 2"/>
          <p:cNvSpPr>
            <a:spLocks noGrp="1"/>
          </p:cNvSpPr>
          <p:nvPr>
            <p:ph idx="1"/>
          </p:nvPr>
        </p:nvSpPr>
        <p:spPr>
          <a:xfrm>
            <a:off x="3239985" y="1914272"/>
            <a:ext cx="3109732" cy="2465079"/>
          </a:xfrm>
        </p:spPr>
        <p:style>
          <a:lnRef idx="3">
            <a:schemeClr val="lt1"/>
          </a:lnRef>
          <a:fillRef idx="1">
            <a:schemeClr val="accent5"/>
          </a:fillRef>
          <a:effectRef idx="1">
            <a:schemeClr val="accent5"/>
          </a:effectRef>
          <a:fontRef idx="minor">
            <a:schemeClr val="lt1"/>
          </a:fontRef>
        </p:style>
        <p:txBody>
          <a:bodyPr>
            <a:normAutofit/>
          </a:bodyPr>
          <a:lstStyle/>
          <a:p>
            <a:pPr marL="0" indent="0">
              <a:lnSpc>
                <a:spcPct val="130000"/>
              </a:lnSpc>
              <a:buNone/>
            </a:pPr>
            <a:r>
              <a:rPr kumimoji="1" lang="ja-JP" altLang="en-US" sz="3600" dirty="0" smtClean="0"/>
              <a:t>えんぴつ三本</a:t>
            </a:r>
            <a:endParaRPr kumimoji="1" lang="en-US" altLang="ja-JP" sz="3600" dirty="0" smtClean="0"/>
          </a:p>
          <a:p>
            <a:pPr marL="0" indent="0">
              <a:lnSpc>
                <a:spcPct val="130000"/>
              </a:lnSpc>
              <a:buNone/>
            </a:pPr>
            <a:r>
              <a:rPr kumimoji="1" lang="ja-JP" altLang="en-US" sz="3600" dirty="0" smtClean="0"/>
              <a:t>犬一匹</a:t>
            </a:r>
            <a:endParaRPr kumimoji="1" lang="en-US" altLang="ja-JP" sz="3600" dirty="0" smtClean="0"/>
          </a:p>
          <a:p>
            <a:pPr marL="0" indent="0">
              <a:lnSpc>
                <a:spcPct val="130000"/>
              </a:lnSpc>
              <a:buNone/>
            </a:pPr>
            <a:r>
              <a:rPr lang="ja-JP" altLang="en-US" sz="3600" dirty="0" smtClean="0"/>
              <a:t>マンガ十冊</a:t>
            </a:r>
            <a:endParaRPr kumimoji="1" lang="ja-JP" altLang="en-US" sz="3600" dirty="0"/>
          </a:p>
        </p:txBody>
      </p:sp>
    </p:spTree>
    <p:extLst>
      <p:ext uri="{BB962C8B-B14F-4D97-AF65-F5344CB8AC3E}">
        <p14:creationId xmlns:p14="http://schemas.microsoft.com/office/powerpoint/2010/main" val="29298996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7634"/>
            <a:ext cx="8229600" cy="1143000"/>
          </a:xfrm>
        </p:spPr>
        <p:style>
          <a:lnRef idx="2">
            <a:schemeClr val="accent1"/>
          </a:lnRef>
          <a:fillRef idx="1">
            <a:schemeClr val="lt1"/>
          </a:fillRef>
          <a:effectRef idx="0">
            <a:schemeClr val="accent1"/>
          </a:effectRef>
          <a:fontRef idx="minor">
            <a:schemeClr val="dk1"/>
          </a:fontRef>
        </p:style>
        <p:txBody>
          <a:bodyPr/>
          <a:lstStyle/>
          <a:p>
            <a:r>
              <a:rPr kumimoji="1" lang="ja-JP" altLang="en-US" dirty="0" smtClean="0"/>
              <a:t>助数詞とは</a:t>
            </a:r>
            <a:endParaRPr kumimoji="1" lang="ja-JP" altLang="en-US" dirty="0"/>
          </a:p>
        </p:txBody>
      </p:sp>
      <p:sp>
        <p:nvSpPr>
          <p:cNvPr id="3" name="Content Placeholder 2"/>
          <p:cNvSpPr>
            <a:spLocks noGrp="1"/>
          </p:cNvSpPr>
          <p:nvPr>
            <p:ph idx="1"/>
          </p:nvPr>
        </p:nvSpPr>
        <p:spPr>
          <a:xfrm>
            <a:off x="3239985" y="1930552"/>
            <a:ext cx="2735263" cy="2302279"/>
          </a:xfrm>
        </p:spPr>
        <p:style>
          <a:lnRef idx="3">
            <a:schemeClr val="lt1"/>
          </a:lnRef>
          <a:fillRef idx="1">
            <a:schemeClr val="accent5"/>
          </a:fillRef>
          <a:effectRef idx="1">
            <a:schemeClr val="accent5"/>
          </a:effectRef>
          <a:fontRef idx="minor">
            <a:schemeClr val="lt1"/>
          </a:fontRef>
        </p:style>
        <p:txBody>
          <a:bodyPr>
            <a:normAutofit fontScale="92500"/>
          </a:bodyPr>
          <a:lstStyle/>
          <a:p>
            <a:pPr marL="0" indent="0">
              <a:lnSpc>
                <a:spcPct val="130000"/>
              </a:lnSpc>
              <a:buNone/>
            </a:pPr>
            <a:r>
              <a:rPr kumimoji="1" lang="ja-JP" altLang="en-US" sz="3600" dirty="0" smtClean="0"/>
              <a:t>えんぴつ</a:t>
            </a:r>
            <a:r>
              <a:rPr kumimoji="1" lang="ja-JP" altLang="en-US" sz="3600" dirty="0" smtClean="0">
                <a:solidFill>
                  <a:srgbClr val="FFFF00"/>
                </a:solidFill>
              </a:rPr>
              <a:t>三</a:t>
            </a:r>
            <a:r>
              <a:rPr kumimoji="1" lang="ja-JP" altLang="en-US" sz="3600" dirty="0" smtClean="0">
                <a:solidFill>
                  <a:srgbClr val="FF0000"/>
                </a:solidFill>
              </a:rPr>
              <a:t>本</a:t>
            </a:r>
            <a:endParaRPr kumimoji="1" lang="en-US" altLang="ja-JP" sz="3600" dirty="0" smtClean="0">
              <a:solidFill>
                <a:srgbClr val="FF0000"/>
              </a:solidFill>
            </a:endParaRPr>
          </a:p>
          <a:p>
            <a:pPr marL="0" indent="0">
              <a:lnSpc>
                <a:spcPct val="130000"/>
              </a:lnSpc>
              <a:buNone/>
            </a:pPr>
            <a:r>
              <a:rPr kumimoji="1" lang="ja-JP" altLang="en-US" sz="3600" dirty="0" smtClean="0"/>
              <a:t>犬</a:t>
            </a:r>
            <a:r>
              <a:rPr kumimoji="1" lang="ja-JP" altLang="en-US" sz="3600" dirty="0" smtClean="0">
                <a:solidFill>
                  <a:srgbClr val="FFFF00"/>
                </a:solidFill>
              </a:rPr>
              <a:t>一</a:t>
            </a:r>
            <a:r>
              <a:rPr kumimoji="1" lang="ja-JP" altLang="en-US" sz="3600" dirty="0" smtClean="0">
                <a:solidFill>
                  <a:srgbClr val="FF0000"/>
                </a:solidFill>
              </a:rPr>
              <a:t>匹</a:t>
            </a:r>
            <a:endParaRPr kumimoji="1" lang="en-US" altLang="ja-JP" sz="3600" dirty="0" smtClean="0">
              <a:solidFill>
                <a:srgbClr val="FF0000"/>
              </a:solidFill>
            </a:endParaRPr>
          </a:p>
          <a:p>
            <a:pPr marL="0" indent="0">
              <a:lnSpc>
                <a:spcPct val="130000"/>
              </a:lnSpc>
              <a:buNone/>
            </a:pPr>
            <a:r>
              <a:rPr lang="ja-JP" altLang="en-US" sz="3600" dirty="0" smtClean="0"/>
              <a:t>マンガ</a:t>
            </a:r>
            <a:r>
              <a:rPr lang="ja-JP" altLang="en-US" sz="3600" dirty="0" smtClean="0">
                <a:solidFill>
                  <a:srgbClr val="FFFF00"/>
                </a:solidFill>
              </a:rPr>
              <a:t>十</a:t>
            </a:r>
            <a:r>
              <a:rPr lang="ja-JP" altLang="en-US" sz="3600" dirty="0" smtClean="0">
                <a:solidFill>
                  <a:srgbClr val="FF0000"/>
                </a:solidFill>
              </a:rPr>
              <a:t>冊</a:t>
            </a:r>
            <a:endParaRPr kumimoji="1" lang="ja-JP" altLang="en-US" sz="3600" dirty="0">
              <a:solidFill>
                <a:srgbClr val="FF0000"/>
              </a:solidFill>
            </a:endParaRPr>
          </a:p>
        </p:txBody>
      </p:sp>
      <p:sp>
        <p:nvSpPr>
          <p:cNvPr id="4" name="TextBox 3"/>
          <p:cNvSpPr txBox="1"/>
          <p:nvPr/>
        </p:nvSpPr>
        <p:spPr>
          <a:xfrm>
            <a:off x="1579288" y="4818916"/>
            <a:ext cx="6455613" cy="1191095"/>
          </a:xfrm>
          <a:prstGeom prst="rect">
            <a:avLst/>
          </a:prstGeom>
          <a:noFill/>
        </p:spPr>
        <p:txBody>
          <a:bodyPr wrap="none" rtlCol="0">
            <a:spAutoFit/>
          </a:bodyPr>
          <a:lstStyle/>
          <a:p>
            <a:pPr marL="514350" indent="-514350">
              <a:lnSpc>
                <a:spcPct val="130000"/>
              </a:lnSpc>
              <a:buFont typeface="+mj-lt"/>
              <a:buAutoNum type="arabicPeriod"/>
            </a:pPr>
            <a:r>
              <a:rPr lang="ja-JP" altLang="en-US" sz="2800" dirty="0" smtClean="0"/>
              <a:t>ものを数える時に数の後につける言葉</a:t>
            </a:r>
            <a:endParaRPr lang="en-US" altLang="ja-JP" sz="2800" dirty="0" smtClean="0"/>
          </a:p>
          <a:p>
            <a:pPr marL="514350" indent="-514350">
              <a:lnSpc>
                <a:spcPct val="130000"/>
              </a:lnSpc>
              <a:buFont typeface="+mj-lt"/>
              <a:buAutoNum type="arabicPeriod"/>
            </a:pPr>
            <a:r>
              <a:rPr kumimoji="1" lang="ja-JP" altLang="en-US" sz="2800" dirty="0" smtClean="0"/>
              <a:t>単独には語として成立できない</a:t>
            </a:r>
            <a:endParaRPr kumimoji="1" lang="ja-JP" altLang="en-US" sz="2800" dirty="0"/>
          </a:p>
        </p:txBody>
      </p:sp>
    </p:spTree>
    <p:extLst>
      <p:ext uri="{BB962C8B-B14F-4D97-AF65-F5344CB8AC3E}">
        <p14:creationId xmlns:p14="http://schemas.microsoft.com/office/powerpoint/2010/main" val="10363539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t>a </a:t>
            </a:r>
            <a:endParaRPr kumimoji="1" lang="ja-JP" altLang="en-US" dirty="0"/>
          </a:p>
        </p:txBody>
      </p:sp>
      <p:pic>
        <p:nvPicPr>
          <p:cNvPr id="4" name="Content Placeholder 3" descr="Screen Shot 2015-10-12 at 10.55.53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t="-534" b="-720"/>
          <a:stretch/>
        </p:blipFill>
        <p:spPr>
          <a:xfrm>
            <a:off x="113969" y="790748"/>
            <a:ext cx="8888282" cy="3921042"/>
          </a:xfrm>
        </p:spPr>
      </p:pic>
      <p:sp>
        <p:nvSpPr>
          <p:cNvPr id="5" name="TextBox 4"/>
          <p:cNvSpPr txBox="1"/>
          <p:nvPr/>
        </p:nvSpPr>
        <p:spPr>
          <a:xfrm>
            <a:off x="2702700" y="5532984"/>
            <a:ext cx="3977371" cy="52322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kumimoji="1" lang="ja-JP" altLang="en-US" sz="2800" dirty="0" smtClean="0"/>
              <a:t>助数詞を使う言語の分布</a:t>
            </a:r>
            <a:endParaRPr kumimoji="1" lang="ja-JP" altLang="en-US" sz="2800" dirty="0"/>
          </a:p>
        </p:txBody>
      </p:sp>
      <p:sp>
        <p:nvSpPr>
          <p:cNvPr id="7" name="Oval 6"/>
          <p:cNvSpPr/>
          <p:nvPr/>
        </p:nvSpPr>
        <p:spPr>
          <a:xfrm>
            <a:off x="2525059" y="1673412"/>
            <a:ext cx="3115235" cy="275664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 name="Oval 7"/>
          <p:cNvSpPr/>
          <p:nvPr/>
        </p:nvSpPr>
        <p:spPr>
          <a:xfrm>
            <a:off x="457200" y="2667000"/>
            <a:ext cx="1537447" cy="1240118"/>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9" name="Oval 8"/>
          <p:cNvSpPr/>
          <p:nvPr/>
        </p:nvSpPr>
        <p:spPr>
          <a:xfrm>
            <a:off x="6858001" y="2838824"/>
            <a:ext cx="1688352" cy="1591235"/>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0" name="Oval 9"/>
          <p:cNvSpPr/>
          <p:nvPr/>
        </p:nvSpPr>
        <p:spPr>
          <a:xfrm>
            <a:off x="5640294" y="1187824"/>
            <a:ext cx="2084294" cy="203947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5147683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kumimoji="1" lang="ja-JP" altLang="en-US" dirty="0" smtClean="0"/>
              <a:t>助数詞の役割</a:t>
            </a:r>
            <a:endParaRPr kumimoji="1" lang="ja-JP" altLang="en-US" dirty="0"/>
          </a:p>
        </p:txBody>
      </p:sp>
      <p:sp>
        <p:nvSpPr>
          <p:cNvPr id="9" name="Rectangle 8"/>
          <p:cNvSpPr/>
          <p:nvPr/>
        </p:nvSpPr>
        <p:spPr>
          <a:xfrm>
            <a:off x="1930400" y="2227645"/>
            <a:ext cx="5937443" cy="646331"/>
          </a:xfrm>
          <a:prstGeom prst="rect">
            <a:avLst/>
          </a:prstGeom>
        </p:spPr>
        <p:txBody>
          <a:bodyPr wrap="none">
            <a:spAutoFit/>
          </a:bodyPr>
          <a:lstStyle/>
          <a:p>
            <a:r>
              <a:rPr lang="ja-JP" altLang="en-US" sz="3600" dirty="0" smtClean="0"/>
              <a:t>１）</a:t>
            </a:r>
            <a:r>
              <a:rPr lang="ja-JP" altLang="ja-JP" sz="3600" dirty="0" smtClean="0"/>
              <a:t>家には犬が二匹いるのよ。</a:t>
            </a:r>
            <a:endParaRPr lang="en-US" altLang="ja-JP" sz="3600" dirty="0" smtClean="0"/>
          </a:p>
        </p:txBody>
      </p:sp>
      <p:sp>
        <p:nvSpPr>
          <p:cNvPr id="10" name="TextBox 9"/>
          <p:cNvSpPr txBox="1"/>
          <p:nvPr/>
        </p:nvSpPr>
        <p:spPr>
          <a:xfrm>
            <a:off x="1930400" y="3905570"/>
            <a:ext cx="5937443" cy="646331"/>
          </a:xfrm>
          <a:prstGeom prst="rect">
            <a:avLst/>
          </a:prstGeom>
          <a:noFill/>
        </p:spPr>
        <p:txBody>
          <a:bodyPr wrap="none" rtlCol="0">
            <a:spAutoFit/>
          </a:bodyPr>
          <a:lstStyle/>
          <a:p>
            <a:r>
              <a:rPr lang="en-US" altLang="ja-JP" sz="3600" dirty="0" smtClean="0"/>
              <a:t>2</a:t>
            </a:r>
            <a:r>
              <a:rPr lang="ja-JP" altLang="en-US" sz="3600" dirty="0" smtClean="0"/>
              <a:t>）</a:t>
            </a:r>
            <a:r>
              <a:rPr lang="ja-JP" altLang="ja-JP" sz="3600" dirty="0" smtClean="0"/>
              <a:t>家には犬が二頭いるのよ。</a:t>
            </a:r>
            <a:endParaRPr lang="en-US" altLang="ja-JP" sz="3600" dirty="0" smtClean="0"/>
          </a:p>
        </p:txBody>
      </p:sp>
    </p:spTree>
    <p:extLst>
      <p:ext uri="{BB962C8B-B14F-4D97-AF65-F5344CB8AC3E}">
        <p14:creationId xmlns:p14="http://schemas.microsoft.com/office/powerpoint/2010/main" val="221038719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kumimoji="1" lang="ja-JP" altLang="en-US" dirty="0" smtClean="0"/>
              <a:t>助数詞の役割</a:t>
            </a:r>
            <a:endParaRPr kumimoji="1" lang="ja-JP" altLang="en-US" dirty="0"/>
          </a:p>
        </p:txBody>
      </p:sp>
      <p:pic>
        <p:nvPicPr>
          <p:cNvPr id="5" name="Picture 4"/>
          <p:cNvPicPr>
            <a:picLocks noChangeAspect="1"/>
          </p:cNvPicPr>
          <p:nvPr/>
        </p:nvPicPr>
        <p:blipFill>
          <a:blip r:embed="rId3"/>
          <a:stretch>
            <a:fillRect/>
          </a:stretch>
        </p:blipFill>
        <p:spPr>
          <a:xfrm>
            <a:off x="2938727" y="3505459"/>
            <a:ext cx="3191139" cy="2123558"/>
          </a:xfrm>
          <a:prstGeom prst="rect">
            <a:avLst/>
          </a:prstGeom>
        </p:spPr>
      </p:pic>
      <p:sp>
        <p:nvSpPr>
          <p:cNvPr id="9" name="Rectangle 8"/>
          <p:cNvSpPr/>
          <p:nvPr/>
        </p:nvSpPr>
        <p:spPr>
          <a:xfrm>
            <a:off x="1930400" y="2227645"/>
            <a:ext cx="5937443" cy="646331"/>
          </a:xfrm>
          <a:prstGeom prst="rect">
            <a:avLst/>
          </a:prstGeom>
        </p:spPr>
        <p:txBody>
          <a:bodyPr wrap="none">
            <a:spAutoFit/>
          </a:bodyPr>
          <a:lstStyle/>
          <a:p>
            <a:r>
              <a:rPr lang="ja-JP" altLang="en-US" sz="3600" dirty="0" smtClean="0"/>
              <a:t>１）</a:t>
            </a:r>
            <a:r>
              <a:rPr lang="ja-JP" altLang="ja-JP" sz="3600" dirty="0" smtClean="0"/>
              <a:t>家には犬が二匹いるのよ。</a:t>
            </a:r>
            <a:endParaRPr lang="en-US" altLang="ja-JP" sz="3600" dirty="0" smtClean="0"/>
          </a:p>
        </p:txBody>
      </p:sp>
    </p:spTree>
    <p:extLst>
      <p:ext uri="{BB962C8B-B14F-4D97-AF65-F5344CB8AC3E}">
        <p14:creationId xmlns:p14="http://schemas.microsoft.com/office/powerpoint/2010/main" val="413466649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kumimoji="1" lang="ja-JP" altLang="en-US" dirty="0" smtClean="0"/>
              <a:t>助数詞の役割</a:t>
            </a:r>
            <a:endParaRPr kumimoji="1" lang="ja-JP" altLang="en-US" dirty="0"/>
          </a:p>
        </p:txBody>
      </p:sp>
      <p:pic>
        <p:nvPicPr>
          <p:cNvPr id="7" name="Picture 6"/>
          <p:cNvPicPr>
            <a:picLocks noChangeAspect="1"/>
          </p:cNvPicPr>
          <p:nvPr/>
        </p:nvPicPr>
        <p:blipFill rotWithShape="1">
          <a:blip r:embed="rId3"/>
          <a:srcRect b="9165"/>
          <a:stretch/>
        </p:blipFill>
        <p:spPr>
          <a:xfrm>
            <a:off x="4931445" y="1801470"/>
            <a:ext cx="3332022" cy="4819463"/>
          </a:xfrm>
          <a:prstGeom prst="rect">
            <a:avLst/>
          </a:prstGeom>
        </p:spPr>
      </p:pic>
      <p:sp>
        <p:nvSpPr>
          <p:cNvPr id="10" name="TextBox 9"/>
          <p:cNvSpPr txBox="1"/>
          <p:nvPr/>
        </p:nvSpPr>
        <p:spPr>
          <a:xfrm>
            <a:off x="1049867" y="2028983"/>
            <a:ext cx="3109745" cy="1200329"/>
          </a:xfrm>
          <a:prstGeom prst="rect">
            <a:avLst/>
          </a:prstGeom>
          <a:noFill/>
        </p:spPr>
        <p:txBody>
          <a:bodyPr wrap="none" rtlCol="0">
            <a:spAutoFit/>
          </a:bodyPr>
          <a:lstStyle/>
          <a:p>
            <a:r>
              <a:rPr lang="ja-JP" altLang="ja-JP" sz="3600" dirty="0" smtClean="0"/>
              <a:t>家には犬が</a:t>
            </a:r>
            <a:endParaRPr lang="en-US" altLang="ja-JP" sz="3600" dirty="0" smtClean="0"/>
          </a:p>
          <a:p>
            <a:r>
              <a:rPr lang="ja-JP" altLang="ja-JP" sz="3600" dirty="0" smtClean="0"/>
              <a:t>二頭いるのよ。</a:t>
            </a:r>
            <a:endParaRPr lang="en-US" altLang="ja-JP" sz="3600" dirty="0" smtClean="0"/>
          </a:p>
        </p:txBody>
      </p:sp>
    </p:spTree>
    <p:extLst>
      <p:ext uri="{BB962C8B-B14F-4D97-AF65-F5344CB8AC3E}">
        <p14:creationId xmlns:p14="http://schemas.microsoft.com/office/powerpoint/2010/main" val="23006288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052616" y="441862"/>
            <a:ext cx="1752600" cy="1166276"/>
          </a:xfrm>
          <a:prstGeom prst="rect">
            <a:avLst/>
          </a:prstGeom>
        </p:spPr>
      </p:pic>
      <p:pic>
        <p:nvPicPr>
          <p:cNvPr id="7" name="Picture 6"/>
          <p:cNvPicPr>
            <a:picLocks noChangeAspect="1"/>
          </p:cNvPicPr>
          <p:nvPr/>
        </p:nvPicPr>
        <p:blipFill rotWithShape="1">
          <a:blip r:embed="rId4"/>
          <a:srcRect b="9564"/>
          <a:stretch/>
        </p:blipFill>
        <p:spPr>
          <a:xfrm>
            <a:off x="7096952" y="397350"/>
            <a:ext cx="1474764" cy="2123744"/>
          </a:xfrm>
          <a:prstGeom prst="rect">
            <a:avLst/>
          </a:prstGeom>
        </p:spPr>
      </p:pic>
      <p:sp>
        <p:nvSpPr>
          <p:cNvPr id="9" name="Rectangle 8"/>
          <p:cNvSpPr/>
          <p:nvPr/>
        </p:nvSpPr>
        <p:spPr>
          <a:xfrm>
            <a:off x="721553" y="494113"/>
            <a:ext cx="1107996" cy="646331"/>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r>
              <a:rPr lang="ja-JP" altLang="ja-JP" sz="3600" dirty="0" smtClean="0"/>
              <a:t>二匹</a:t>
            </a:r>
            <a:endParaRPr lang="en-US" altLang="ja-JP" sz="3600" dirty="0" smtClean="0"/>
          </a:p>
        </p:txBody>
      </p:sp>
      <p:sp>
        <p:nvSpPr>
          <p:cNvPr id="10" name="TextBox 9"/>
          <p:cNvSpPr txBox="1"/>
          <p:nvPr/>
        </p:nvSpPr>
        <p:spPr>
          <a:xfrm>
            <a:off x="5799487" y="529844"/>
            <a:ext cx="1107996" cy="646331"/>
          </a:xfrm>
          <a:prstGeom prst="rect">
            <a:avLst/>
          </a:prstGeom>
        </p:spPr>
        <p:style>
          <a:lnRef idx="3">
            <a:schemeClr val="lt1"/>
          </a:lnRef>
          <a:fillRef idx="1">
            <a:schemeClr val="accent6"/>
          </a:fillRef>
          <a:effectRef idx="1">
            <a:schemeClr val="accent6"/>
          </a:effectRef>
          <a:fontRef idx="minor">
            <a:schemeClr val="lt1"/>
          </a:fontRef>
        </p:style>
        <p:txBody>
          <a:bodyPr wrap="none" rtlCol="0">
            <a:spAutoFit/>
          </a:bodyPr>
          <a:lstStyle/>
          <a:p>
            <a:r>
              <a:rPr lang="ja-JP" altLang="ja-JP" sz="3600" dirty="0" smtClean="0"/>
              <a:t>二頭</a:t>
            </a:r>
            <a:endParaRPr lang="en-US" altLang="ja-JP" sz="3600" dirty="0" smtClean="0"/>
          </a:p>
        </p:txBody>
      </p:sp>
      <p:pic>
        <p:nvPicPr>
          <p:cNvPr id="2" name="Picture 1"/>
          <p:cNvPicPr>
            <a:picLocks noChangeAspect="1"/>
          </p:cNvPicPr>
          <p:nvPr/>
        </p:nvPicPr>
        <p:blipFill>
          <a:blip r:embed="rId5"/>
          <a:stretch>
            <a:fillRect/>
          </a:stretch>
        </p:blipFill>
        <p:spPr>
          <a:xfrm>
            <a:off x="253367" y="4109543"/>
            <a:ext cx="1714500" cy="1143000"/>
          </a:xfrm>
          <a:prstGeom prst="rect">
            <a:avLst/>
          </a:prstGeom>
        </p:spPr>
      </p:pic>
      <p:pic>
        <p:nvPicPr>
          <p:cNvPr id="3" name="Picture 2"/>
          <p:cNvPicPr>
            <a:picLocks noChangeAspect="1"/>
          </p:cNvPicPr>
          <p:nvPr/>
        </p:nvPicPr>
        <p:blipFill>
          <a:blip r:embed="rId6"/>
          <a:stretch>
            <a:fillRect/>
          </a:stretch>
        </p:blipFill>
        <p:spPr>
          <a:xfrm>
            <a:off x="1556873" y="4930467"/>
            <a:ext cx="1525065" cy="1142326"/>
          </a:xfrm>
          <a:prstGeom prst="rect">
            <a:avLst/>
          </a:prstGeom>
        </p:spPr>
      </p:pic>
      <p:pic>
        <p:nvPicPr>
          <p:cNvPr id="8" name="Picture 7"/>
          <p:cNvPicPr>
            <a:picLocks noChangeAspect="1"/>
          </p:cNvPicPr>
          <p:nvPr/>
        </p:nvPicPr>
        <p:blipFill>
          <a:blip r:embed="rId7"/>
          <a:stretch>
            <a:fillRect/>
          </a:stretch>
        </p:blipFill>
        <p:spPr>
          <a:xfrm>
            <a:off x="1910257" y="3202097"/>
            <a:ext cx="1363648" cy="907446"/>
          </a:xfrm>
          <a:prstGeom prst="rect">
            <a:avLst/>
          </a:prstGeom>
        </p:spPr>
      </p:pic>
      <p:pic>
        <p:nvPicPr>
          <p:cNvPr id="11" name="Picture 10"/>
          <p:cNvPicPr>
            <a:picLocks noChangeAspect="1"/>
          </p:cNvPicPr>
          <p:nvPr/>
        </p:nvPicPr>
        <p:blipFill>
          <a:blip r:embed="rId8"/>
          <a:stretch>
            <a:fillRect/>
          </a:stretch>
        </p:blipFill>
        <p:spPr>
          <a:xfrm>
            <a:off x="484775" y="2416093"/>
            <a:ext cx="1450219" cy="1086264"/>
          </a:xfrm>
          <a:prstGeom prst="rect">
            <a:avLst/>
          </a:prstGeom>
        </p:spPr>
      </p:pic>
      <p:pic>
        <p:nvPicPr>
          <p:cNvPr id="12" name="Picture 11"/>
          <p:cNvPicPr>
            <a:picLocks noChangeAspect="1"/>
          </p:cNvPicPr>
          <p:nvPr/>
        </p:nvPicPr>
        <p:blipFill>
          <a:blip r:embed="rId9"/>
          <a:stretch>
            <a:fillRect/>
          </a:stretch>
        </p:blipFill>
        <p:spPr>
          <a:xfrm>
            <a:off x="5428840" y="2743371"/>
            <a:ext cx="1478643" cy="1689878"/>
          </a:xfrm>
          <a:prstGeom prst="rect">
            <a:avLst/>
          </a:prstGeom>
        </p:spPr>
      </p:pic>
      <p:pic>
        <p:nvPicPr>
          <p:cNvPr id="13" name="Picture 12"/>
          <p:cNvPicPr>
            <a:picLocks noChangeAspect="1"/>
          </p:cNvPicPr>
          <p:nvPr/>
        </p:nvPicPr>
        <p:blipFill>
          <a:blip r:embed="rId10"/>
          <a:stretch>
            <a:fillRect/>
          </a:stretch>
        </p:blipFill>
        <p:spPr>
          <a:xfrm>
            <a:off x="5553119" y="4930467"/>
            <a:ext cx="2015297" cy="1509527"/>
          </a:xfrm>
          <a:prstGeom prst="rect">
            <a:avLst/>
          </a:prstGeom>
        </p:spPr>
      </p:pic>
      <p:pic>
        <p:nvPicPr>
          <p:cNvPr id="14" name="Picture 13"/>
          <p:cNvPicPr>
            <a:picLocks noChangeAspect="1"/>
          </p:cNvPicPr>
          <p:nvPr/>
        </p:nvPicPr>
        <p:blipFill>
          <a:blip r:embed="rId11"/>
          <a:stretch>
            <a:fillRect/>
          </a:stretch>
        </p:blipFill>
        <p:spPr>
          <a:xfrm>
            <a:off x="6990939" y="3588310"/>
            <a:ext cx="1721757" cy="1342157"/>
          </a:xfrm>
          <a:prstGeom prst="rect">
            <a:avLst/>
          </a:prstGeom>
        </p:spPr>
      </p:pic>
    </p:spTree>
    <p:extLst>
      <p:ext uri="{BB962C8B-B14F-4D97-AF65-F5344CB8AC3E}">
        <p14:creationId xmlns:p14="http://schemas.microsoft.com/office/powerpoint/2010/main" val="21372028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4941</TotalTime>
  <Words>1781</Words>
  <Application>Microsoft Macintosh PowerPoint</Application>
  <PresentationFormat>On-screen Show (4:3)</PresentationFormat>
  <Paragraphs>143</Paragraphs>
  <Slides>24</Slides>
  <Notes>24</Notes>
  <HiddenSlides>0</HiddenSlides>
  <MMClips>1</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日本語の助数詞</vt:lpstr>
      <vt:lpstr>講義の流れ</vt:lpstr>
      <vt:lpstr>助数詞とは</vt:lpstr>
      <vt:lpstr>助数詞とは</vt:lpstr>
      <vt:lpstr>a </vt:lpstr>
      <vt:lpstr>助数詞の役割</vt:lpstr>
      <vt:lpstr>助数詞の役割</vt:lpstr>
      <vt:lpstr>助数詞の役割</vt:lpstr>
      <vt:lpstr>PowerPoint Presentation</vt:lpstr>
      <vt:lpstr>PowerPoint Presentation</vt:lpstr>
      <vt:lpstr>PowerPoint Presentation</vt:lpstr>
      <vt:lpstr>匹</vt:lpstr>
      <vt:lpstr>PowerPoint Presentation</vt:lpstr>
      <vt:lpstr>PowerPoint Presentation</vt:lpstr>
      <vt:lpstr>PowerPoint Presentation</vt:lpstr>
      <vt:lpstr>一羽、二羽</vt:lpstr>
      <vt:lpstr>おはし</vt:lpstr>
      <vt:lpstr>お膳</vt:lpstr>
      <vt:lpstr>PowerPoint Presentation</vt:lpstr>
      <vt:lpstr>PowerPoint Presentation</vt:lpstr>
      <vt:lpstr>〜頭</vt:lpstr>
      <vt:lpstr>PowerPoint Presentation</vt:lpstr>
      <vt:lpstr>PowerPoint Presentation</vt:lpstr>
      <vt:lpstr>PowerPoint Presentation</vt:lpstr>
    </vt:vector>
  </TitlesOfParts>
  <Company>Williams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日本語の助数詞</dc:title>
  <dc:creator>OIT Williams</dc:creator>
  <cp:lastModifiedBy>Nemoto Naoko </cp:lastModifiedBy>
  <cp:revision>88</cp:revision>
  <cp:lastPrinted>2015-10-24T18:49:03Z</cp:lastPrinted>
  <dcterms:created xsi:type="dcterms:W3CDTF">2015-10-13T01:14:18Z</dcterms:created>
  <dcterms:modified xsi:type="dcterms:W3CDTF">2015-10-25T22:46:19Z</dcterms:modified>
</cp:coreProperties>
</file>